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98" r:id="rId5"/>
    <p:sldId id="259" r:id="rId6"/>
    <p:sldId id="260" r:id="rId7"/>
    <p:sldId id="258" r:id="rId8"/>
    <p:sldId id="257" r:id="rId9"/>
    <p:sldId id="261" r:id="rId10"/>
    <p:sldId id="262" r:id="rId11"/>
    <p:sldId id="263" r:id="rId12"/>
    <p:sldId id="264" r:id="rId13"/>
    <p:sldId id="265" r:id="rId14"/>
    <p:sldId id="266" r:id="rId15"/>
    <p:sldId id="267" r:id="rId16"/>
    <p:sldId id="268" r:id="rId17"/>
    <p:sldId id="269" r:id="rId18"/>
    <p:sldId id="270" r:id="rId19"/>
    <p:sldId id="271" r:id="rId20"/>
    <p:sldId id="284" r:id="rId21"/>
    <p:sldId id="287" r:id="rId22"/>
    <p:sldId id="274" r:id="rId23"/>
    <p:sldId id="286" r:id="rId24"/>
    <p:sldId id="288" r:id="rId25"/>
    <p:sldId id="290" r:id="rId26"/>
    <p:sldId id="294" r:id="rId27"/>
    <p:sldId id="295" r:id="rId28"/>
    <p:sldId id="296" r:id="rId29"/>
    <p:sldId id="297" r:id="rId30"/>
    <p:sldId id="291" r:id="rId31"/>
    <p:sldId id="279" r:id="rId32"/>
    <p:sldId id="275" r:id="rId33"/>
    <p:sldId id="276" r:id="rId34"/>
    <p:sldId id="281" r:id="rId35"/>
    <p:sldId id="277" r:id="rId3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6.jpe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4.jpe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55.jpeg"/><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4" name="Text 2"/>
          <p:cNvSpPr/>
          <p:nvPr/>
        </p:nvSpPr>
        <p:spPr>
          <a:xfrm>
            <a:off x="5848350" y="601980"/>
            <a:ext cx="8312150" cy="2136140"/>
          </a:xfrm>
          <a:prstGeom prst="rect">
            <a:avLst/>
          </a:prstGeom>
          <a:noFill/>
        </p:spPr>
        <p:txBody>
          <a:bodyPr wrap="square" rtlCol="0" anchor="t"/>
          <a:lstStyle/>
          <a:p>
            <a:pPr marL="0" indent="0">
              <a:lnSpc>
                <a:spcPts val="6560"/>
              </a:lnSpc>
              <a:buNone/>
            </a:pPr>
            <a:r>
              <a:rPr lang="en-US" sz="5250" b="1" dirty="0">
                <a:ln w="15875"/>
                <a:gradFill>
                  <a:gsLst>
                    <a:gs pos="0">
                      <a:schemeClr val="accent1">
                        <a:hueMod val="80000"/>
                      </a:schemeClr>
                    </a:gs>
                    <a:gs pos="100000">
                      <a:schemeClr val="accent1">
                        <a:alpha val="100000"/>
                      </a:schemeClr>
                    </a:gs>
                  </a:gsLst>
                  <a:lin ang="2700000" scaled="0"/>
                </a:gradFill>
                <a:effectLst/>
                <a:latin typeface="Arial Black" panose="020B0A04020102020204" charset="0"/>
                <a:ea typeface="Barlow" pitchFamily="34" charset="-122"/>
                <a:cs typeface="Arial Black" panose="020B0A04020102020204" charset="0"/>
              </a:rPr>
              <a:t>     </a:t>
            </a:r>
            <a:r>
              <a:rPr lang="en-US" sz="6000" b="1" dirty="0">
                <a:ln w="15875"/>
                <a:gradFill>
                  <a:gsLst>
                    <a:gs pos="0">
                      <a:schemeClr val="accent1">
                        <a:hueMod val="80000"/>
                      </a:schemeClr>
                    </a:gs>
                    <a:gs pos="100000">
                      <a:schemeClr val="accent1">
                        <a:alpha val="100000"/>
                      </a:schemeClr>
                    </a:gs>
                  </a:gsLst>
                  <a:lin ang="2700000" scaled="0"/>
                </a:gradFill>
                <a:effectLst/>
                <a:latin typeface="Microsoft Sans Serif" panose="020B0604020202020204" charset="0"/>
                <a:ea typeface="Barlow" pitchFamily="34" charset="-122"/>
                <a:cs typeface="Microsoft Sans Serif" panose="020B0604020202020204" charset="0"/>
              </a:rPr>
              <a:t>Public Health                </a:t>
            </a:r>
            <a:endParaRPr lang="en-US" sz="6000" b="1" dirty="0">
              <a:ln w="15875"/>
              <a:gradFill>
                <a:gsLst>
                  <a:gs pos="0">
                    <a:schemeClr val="accent1">
                      <a:hueMod val="80000"/>
                    </a:schemeClr>
                  </a:gs>
                  <a:gs pos="100000">
                    <a:schemeClr val="accent1">
                      <a:alpha val="100000"/>
                    </a:schemeClr>
                  </a:gs>
                </a:gsLst>
                <a:lin ang="2700000" scaled="0"/>
              </a:gradFill>
              <a:effectLst/>
              <a:latin typeface="Microsoft Sans Serif" panose="020B0604020202020204" charset="0"/>
              <a:ea typeface="Barlow" pitchFamily="34" charset="-122"/>
              <a:cs typeface="Microsoft Sans Serif" panose="020B0604020202020204" charset="0"/>
            </a:endParaRPr>
          </a:p>
          <a:p>
            <a:pPr marL="0" indent="0">
              <a:lnSpc>
                <a:spcPts val="6560"/>
              </a:lnSpc>
              <a:buNone/>
            </a:pPr>
            <a:r>
              <a:rPr lang="en-US" sz="6000" b="1" dirty="0">
                <a:ln w="15875"/>
                <a:gradFill>
                  <a:gsLst>
                    <a:gs pos="0">
                      <a:schemeClr val="accent1">
                        <a:hueMod val="80000"/>
                      </a:schemeClr>
                    </a:gs>
                    <a:gs pos="100000">
                      <a:schemeClr val="accent1">
                        <a:alpha val="100000"/>
                      </a:schemeClr>
                    </a:gs>
                  </a:gsLst>
                  <a:lin ang="2700000" scaled="0"/>
                </a:gradFill>
                <a:effectLst/>
                <a:latin typeface="Microsoft Sans Serif" panose="020B0604020202020204" charset="0"/>
                <a:ea typeface="Barlow" pitchFamily="34" charset="-122"/>
                <a:cs typeface="Microsoft Sans Serif" panose="020B0604020202020204" charset="0"/>
              </a:rPr>
              <a:t>  Awareness Campaign</a:t>
            </a:r>
            <a:endParaRPr lang="en-US" sz="6000" b="1" dirty="0">
              <a:ln w="15875"/>
              <a:gradFill>
                <a:gsLst>
                  <a:gs pos="0">
                    <a:schemeClr val="accent1">
                      <a:hueMod val="80000"/>
                    </a:schemeClr>
                  </a:gs>
                  <a:gs pos="100000">
                    <a:schemeClr val="accent1">
                      <a:alpha val="100000"/>
                    </a:schemeClr>
                  </a:gs>
                </a:gsLst>
                <a:lin ang="2700000" scaled="0"/>
              </a:gradFill>
              <a:effectLst/>
              <a:latin typeface="Microsoft Sans Serif" panose="020B0604020202020204" charset="0"/>
              <a:ea typeface="Barlow" pitchFamily="34" charset="-122"/>
              <a:cs typeface="Microsoft Sans Serif" panose="020B0604020202020204" charset="0"/>
            </a:endParaRPr>
          </a:p>
        </p:txBody>
      </p:sp>
      <p:sp>
        <p:nvSpPr>
          <p:cNvPr id="5" name="Text 3"/>
          <p:cNvSpPr/>
          <p:nvPr/>
        </p:nvSpPr>
        <p:spPr>
          <a:xfrm>
            <a:off x="6191250" y="2738120"/>
            <a:ext cx="7969250" cy="3264535"/>
          </a:xfrm>
          <a:prstGeom prst="rect">
            <a:avLst/>
          </a:prstGeom>
          <a:noFill/>
        </p:spPr>
        <p:txBody>
          <a:bodyPr wrap="square" rtlCol="0" anchor="t"/>
          <a:lstStyle/>
          <a:p>
            <a:pPr marL="0" indent="0">
              <a:lnSpc>
                <a:spcPct val="100000"/>
              </a:lnSpc>
              <a:buNone/>
            </a:pPr>
            <a:r>
              <a:rPr lang="en-US" sz="3600" dirty="0">
                <a:solidFill>
                  <a:srgbClr val="EEEFF5"/>
                </a:solidFill>
                <a:latin typeface="Times New Roman" panose="02020603050405020304" charset="0"/>
                <a:ea typeface="Montserrat" pitchFamily="34" charset="-122"/>
                <a:cs typeface="Times New Roman" panose="02020603050405020304" charset="0"/>
              </a:rPr>
              <a:t> Lets get started with our presentation on the Public Health Awareness Campaign. In this campaign, we aim to raise awareness and educate the public about various important health issues. And Examine the success of future camapigns based on the analysis of mental  health prediction dataset. Come on Let's dive in and explore the contents and topics covered in this presentation.</a:t>
            </a:r>
            <a:endParaRPr lang="en-US" sz="3600" dirty="0">
              <a:latin typeface="Times New Roman" panose="02020603050405020304" charset="0"/>
              <a:cs typeface="Times New Roman" panose="02020603050405020304" charset="0"/>
            </a:endParaRPr>
          </a:p>
        </p:txBody>
      </p:sp>
      <p:pic>
        <p:nvPicPr>
          <p:cNvPr id="8" name="Picture 7"/>
          <p:cNvPicPr>
            <a:picLocks noChangeAspect="1"/>
          </p:cNvPicPr>
          <p:nvPr/>
        </p:nvPicPr>
        <p:blipFill>
          <a:blip r:embed="rId2"/>
          <a:stretch>
            <a:fillRect/>
          </a:stretch>
        </p:blipFill>
        <p:spPr>
          <a:xfrm>
            <a:off x="3175" y="1295400"/>
            <a:ext cx="5930265" cy="6108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1760220" y="4456628"/>
            <a:ext cx="4443889" cy="694373"/>
          </a:xfrm>
          <a:prstGeom prst="rect">
            <a:avLst/>
          </a:prstGeom>
          <a:noFill/>
        </p:spPr>
        <p:txBody>
          <a:bodyPr wrap="none" rtlCol="0" anchor="t"/>
          <a:lstStyle/>
          <a:p>
            <a:pPr marL="0" indent="0">
              <a:lnSpc>
                <a:spcPts val="5470"/>
              </a:lnSpc>
              <a:buNone/>
            </a:pPr>
            <a:r>
              <a:rPr lang="en-US" sz="5400" b="1" dirty="0">
                <a:solidFill>
                  <a:srgbClr val="60A9FF"/>
                </a:solidFill>
                <a:latin typeface="Times New Roman" panose="02020603050405020304" charset="0"/>
                <a:ea typeface="Barlow" pitchFamily="34" charset="-122"/>
                <a:cs typeface="Times New Roman" panose="02020603050405020304" charset="0"/>
              </a:rPr>
              <a:t>Model Selection:</a:t>
            </a:r>
            <a:endParaRPr lang="en-US" sz="54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2115622" y="5484257"/>
            <a:ext cx="10754558" cy="1066205"/>
          </a:xfrm>
          <a:prstGeom prst="rect">
            <a:avLst/>
          </a:prstGeom>
          <a:noFill/>
        </p:spPr>
        <p:txBody>
          <a:bodyPr wrap="square" rtlCol="0" anchor="t"/>
          <a:lstStyle/>
          <a:p>
            <a:pPr marL="342900" indent="-342900" algn="l">
              <a:lnSpc>
                <a:spcPts val="2800"/>
              </a:lnSpc>
              <a:buSzPct val="100000"/>
              <a:buChar char="•"/>
            </a:pPr>
            <a:r>
              <a:rPr lang="en-US" sz="4000" dirty="0">
                <a:solidFill>
                  <a:srgbClr val="EEEFF5"/>
                </a:solidFill>
                <a:latin typeface="Times New Roman" panose="02020603050405020304" charset="0"/>
                <a:ea typeface="Montserrat" pitchFamily="34" charset="-122"/>
                <a:cs typeface="Times New Roman" panose="02020603050405020304" charset="0"/>
              </a:rPr>
              <a:t>Choose an appropriate machine learning algorithm for your prediction task. Common algorithms for classification and regression tasks include decision trees, random forests, logistic regression, gradient boosting, and neural networks.</a:t>
            </a:r>
            <a:endParaRPr lang="en-US" sz="40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2)"/>
          <p:cNvPicPr>
            <a:picLocks noChangeAspect="1"/>
          </p:cNvPicPr>
          <p:nvPr/>
        </p:nvPicPr>
        <p:blipFill>
          <a:blip r:embed="rId2"/>
          <a:stretch>
            <a:fillRect/>
          </a:stretch>
        </p:blipFill>
        <p:spPr>
          <a:xfrm>
            <a:off x="2139950" y="502920"/>
            <a:ext cx="11418570" cy="33801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712482"/>
            <a:ext cx="4443889" cy="694373"/>
          </a:xfrm>
          <a:prstGeom prst="rect">
            <a:avLst/>
          </a:prstGeom>
          <a:noFill/>
        </p:spPr>
        <p:txBody>
          <a:bodyPr wrap="none" rtlCol="0" anchor="t"/>
          <a:lstStyle/>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Model Training:</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1188601" y="3740110"/>
            <a:ext cx="7122200" cy="1777008"/>
          </a:xfrm>
          <a:prstGeom prst="rect">
            <a:avLst/>
          </a:prstGeom>
          <a:noFill/>
        </p:spPr>
        <p:txBody>
          <a:bodyPr wrap="square" rtlCol="0" anchor="t"/>
          <a:lstStyle/>
          <a:p>
            <a:pPr marL="342900" indent="-342900" algn="l">
              <a:lnSpc>
                <a:spcPts val="2800"/>
              </a:lnSpc>
              <a:buSzPct val="100000"/>
              <a:buChar char="•"/>
            </a:pPr>
            <a:r>
              <a:rPr lang="en-US" sz="3600" dirty="0">
                <a:solidFill>
                  <a:srgbClr val="EEEFF5"/>
                </a:solidFill>
                <a:latin typeface="Times New Roman" panose="02020603050405020304" charset="0"/>
                <a:ea typeface="Montserrat" pitchFamily="34" charset="-122"/>
                <a:cs typeface="Times New Roman" panose="02020603050405020304" charset="0"/>
              </a:rPr>
              <a:t>Train your selected machine learning model on the training data using appropriate hyperparameters. Fine-tune the model to achieve the best performance on the validation set. This process may involve cross-validation and hyperparameter tuning.</a:t>
            </a:r>
            <a:endParaRPr lang="en-US" sz="36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Model-Training-Feature"/>
          <p:cNvPicPr>
            <a:picLocks noChangeAspect="1"/>
          </p:cNvPicPr>
          <p:nvPr/>
        </p:nvPicPr>
        <p:blipFill>
          <a:blip r:embed="rId2"/>
          <a:stretch>
            <a:fillRect/>
          </a:stretch>
        </p:blipFill>
        <p:spPr>
          <a:xfrm>
            <a:off x="8308340" y="974725"/>
            <a:ext cx="6282055" cy="62585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920115" y="0"/>
            <a:ext cx="15550515" cy="8229600"/>
          </a:xfrm>
          <a:prstGeom prst="rect">
            <a:avLst/>
          </a:prstGeom>
          <a:solidFill>
            <a:srgbClr val="282C32"/>
          </a:solidFill>
        </p:spPr>
      </p:sp>
      <p:sp>
        <p:nvSpPr>
          <p:cNvPr id="3" name="Shape 1"/>
          <p:cNvSpPr/>
          <p:nvPr/>
        </p:nvSpPr>
        <p:spPr>
          <a:xfrm>
            <a:off x="-920115" y="0"/>
            <a:ext cx="15550515"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344805" y="0"/>
            <a:ext cx="5831205" cy="8229600"/>
          </a:xfrm>
          <a:prstGeom prst="rect">
            <a:avLst/>
          </a:prstGeom>
        </p:spPr>
      </p:pic>
      <p:sp>
        <p:nvSpPr>
          <p:cNvPr id="5" name="Text 2"/>
          <p:cNvSpPr/>
          <p:nvPr/>
        </p:nvSpPr>
        <p:spPr>
          <a:xfrm>
            <a:off x="5490210" y="2889885"/>
            <a:ext cx="5584190" cy="694690"/>
          </a:xfrm>
          <a:prstGeom prst="rect">
            <a:avLst/>
          </a:prstGeom>
          <a:noFill/>
        </p:spPr>
        <p:txBody>
          <a:bodyPr wrap="none" rtlCol="0" anchor="t"/>
          <a:lstStyle/>
          <a:p>
            <a:pPr marL="0" indent="0">
              <a:lnSpc>
                <a:spcPts val="5470"/>
              </a:lnSpc>
              <a:buNone/>
            </a:pPr>
            <a:r>
              <a:rPr lang="en-US" sz="8000" b="1" dirty="0">
                <a:solidFill>
                  <a:srgbClr val="60A9FF"/>
                </a:solidFill>
                <a:latin typeface="Times New Roman" panose="02020603050405020304" charset="0"/>
                <a:ea typeface="Barlow" pitchFamily="34" charset="-122"/>
                <a:cs typeface="Times New Roman" panose="02020603050405020304" charset="0"/>
              </a:rPr>
              <a:t>Evaluation Metrics</a:t>
            </a:r>
            <a:r>
              <a:rPr lang="en-US" sz="8800" b="1" dirty="0">
                <a:solidFill>
                  <a:srgbClr val="60A9FF"/>
                </a:solidFill>
                <a:latin typeface="Times New Roman" panose="02020603050405020304" charset="0"/>
                <a:ea typeface="Barlow" pitchFamily="34" charset="-122"/>
                <a:cs typeface="Times New Roman" panose="02020603050405020304" charset="0"/>
              </a:rPr>
              <a:t> :</a:t>
            </a:r>
            <a:endParaRPr lang="en-US" sz="88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6227445" y="3917950"/>
            <a:ext cx="7569835" cy="1421765"/>
          </a:xfrm>
          <a:prstGeom prst="rect">
            <a:avLst/>
          </a:prstGeom>
          <a:noFill/>
        </p:spPr>
        <p:txBody>
          <a:bodyPr wrap="square" rtlCol="0" anchor="t"/>
          <a:lstStyle/>
          <a:p>
            <a:pPr marL="342900" indent="-342900" algn="l">
              <a:lnSpc>
                <a:spcPts val="2800"/>
              </a:lnSpc>
              <a:buSzPct val="100000"/>
              <a:buChar char="•"/>
            </a:pPr>
            <a:r>
              <a:rPr lang="en-US" sz="4000" dirty="0">
                <a:solidFill>
                  <a:srgbClr val="EEEFF5"/>
                </a:solidFill>
                <a:latin typeface="Times New Roman" panose="02020603050405020304" charset="0"/>
                <a:ea typeface="Montserrat" pitchFamily="34" charset="-122"/>
                <a:cs typeface="Times New Roman" panose="02020603050405020304" charset="0"/>
              </a:rPr>
              <a:t>Select appropriate evaluation metrics for your campaign prediction task. Common metrics include accuracy, precision, recall, F1-score, mean absolute error (MAE), mean squared error (MSE), or root mean squared error (RMSE).</a:t>
            </a:r>
            <a:endParaRPr lang="en-US" sz="40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3)"/>
          <p:cNvPicPr>
            <a:picLocks noChangeAspect="1"/>
          </p:cNvPicPr>
          <p:nvPr/>
        </p:nvPicPr>
        <p:blipFill>
          <a:blip r:embed="rId2"/>
          <a:stretch>
            <a:fillRect/>
          </a:stretch>
        </p:blipFill>
        <p:spPr>
          <a:xfrm>
            <a:off x="0" y="2136140"/>
            <a:ext cx="5003800" cy="49853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4770" y="3067685"/>
            <a:ext cx="7908290" cy="694690"/>
          </a:xfrm>
          <a:prstGeom prst="rect">
            <a:avLst/>
          </a:prstGeom>
          <a:noFill/>
        </p:spPr>
        <p:txBody>
          <a:bodyPr wrap="none" rtlCol="0" anchor="t"/>
          <a:lstStyle/>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Monitoring and </a:t>
            </a:r>
            <a:endParaRPr lang="en-US" sz="7200" b="1" dirty="0">
              <a:solidFill>
                <a:srgbClr val="60A9FF"/>
              </a:solidFill>
              <a:latin typeface="Times New Roman" panose="02020603050405020304" charset="0"/>
              <a:ea typeface="Barlow" pitchFamily="34" charset="-122"/>
              <a:cs typeface="Times New Roman" panose="02020603050405020304" charset="0"/>
            </a:endParaRPr>
          </a:p>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Maintenance:</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782955" y="4500880"/>
            <a:ext cx="7804785" cy="2795905"/>
          </a:xfrm>
          <a:prstGeom prst="rect">
            <a:avLst/>
          </a:prstGeom>
          <a:noFill/>
        </p:spPr>
        <p:txBody>
          <a:bodyPr wrap="square" rtlCol="0" anchor="t"/>
          <a:lstStyle/>
          <a:p>
            <a:pPr marL="342900" indent="-342900" algn="l">
              <a:lnSpc>
                <a:spcPts val="2800"/>
              </a:lnSpc>
              <a:buSzPct val="100000"/>
              <a:buChar char="•"/>
            </a:pPr>
            <a:r>
              <a:rPr lang="en-US" sz="3600" dirty="0">
                <a:solidFill>
                  <a:srgbClr val="EEEFF5"/>
                </a:solidFill>
                <a:latin typeface="Times New Roman" panose="02020603050405020304" charset="0"/>
                <a:ea typeface="Montserrat" pitchFamily="34" charset="-122"/>
                <a:cs typeface="Times New Roman" panose="02020603050405020304" charset="0"/>
              </a:rPr>
              <a:t>Continuously monitor the model's performance in a production environment and retrain it periodically with new data to keep it up to date.</a:t>
            </a:r>
            <a:endParaRPr lang="en-US" sz="36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6)"/>
          <p:cNvPicPr>
            <a:picLocks noChangeAspect="1"/>
          </p:cNvPicPr>
          <p:nvPr/>
        </p:nvPicPr>
        <p:blipFill>
          <a:blip r:embed="rId2"/>
          <a:stretch>
            <a:fillRect/>
          </a:stretch>
        </p:blipFill>
        <p:spPr>
          <a:xfrm>
            <a:off x="8416925" y="1727835"/>
            <a:ext cx="5894070" cy="46240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1760220" y="3879056"/>
            <a:ext cx="5494020" cy="694373"/>
          </a:xfrm>
          <a:prstGeom prst="rect">
            <a:avLst/>
          </a:prstGeom>
          <a:noFill/>
        </p:spPr>
        <p:txBody>
          <a:bodyPr wrap="none" rtlCol="0" anchor="t"/>
          <a:lstStyle/>
          <a:p>
            <a:pPr marL="0" indent="0">
              <a:lnSpc>
                <a:spcPts val="5470"/>
              </a:lnSpc>
              <a:buNone/>
            </a:pPr>
            <a:r>
              <a:rPr lang="en-US" sz="6000" b="1" dirty="0">
                <a:solidFill>
                  <a:srgbClr val="60A9FF"/>
                </a:solidFill>
                <a:latin typeface="Times New Roman" panose="02020603050405020304" charset="0"/>
                <a:ea typeface="Barlow" pitchFamily="34" charset="-122"/>
                <a:cs typeface="Times New Roman" panose="02020603050405020304" charset="0"/>
              </a:rPr>
              <a:t>Model Interpretability:</a:t>
            </a:r>
            <a:endParaRPr lang="en-US" sz="60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2115622" y="4906685"/>
            <a:ext cx="10754558" cy="1066205"/>
          </a:xfrm>
          <a:prstGeom prst="rect">
            <a:avLst/>
          </a:prstGeom>
          <a:noFill/>
        </p:spPr>
        <p:txBody>
          <a:bodyPr wrap="square" rtlCol="0" anchor="t"/>
          <a:lstStyle/>
          <a:p>
            <a:pPr marL="0" indent="0" algn="l">
              <a:lnSpc>
                <a:spcPts val="2800"/>
              </a:lnSpc>
              <a:buSzPct val="100000"/>
              <a:buNone/>
            </a:pPr>
            <a:r>
              <a:rPr lang="en-US" sz="2800" dirty="0">
                <a:solidFill>
                  <a:srgbClr val="EEEFF5"/>
                </a:solidFill>
                <a:latin typeface="Times New Roman" panose="02020603050405020304" charset="0"/>
                <a:ea typeface="Montserrat" pitchFamily="34" charset="-122"/>
                <a:cs typeface="Times New Roman" panose="02020603050405020304" charset="0"/>
              </a:rPr>
              <a:t>Depending on the algorithm chosen, consider methods for interpreting the model's predictions. This is important for understanding which factors are driving campaign success prediction</a:t>
            </a:r>
            <a:r>
              <a:rPr lang="en-US" sz="2800" b="1" dirty="0">
                <a:solidFill>
                  <a:srgbClr val="EEEFF5"/>
                </a:solidFill>
                <a:latin typeface="Times New Roman" panose="02020603050405020304" charset="0"/>
                <a:ea typeface="Montserrat" pitchFamily="34" charset="-122"/>
                <a:cs typeface="Times New Roman" panose="02020603050405020304" charset="0"/>
              </a:rPr>
              <a:t>Deployment</a:t>
            </a:r>
            <a:r>
              <a:rPr lang="en-US" sz="2800" dirty="0">
                <a:solidFill>
                  <a:srgbClr val="EEEFF5"/>
                </a:solidFill>
                <a:latin typeface="Times New Roman" panose="02020603050405020304" charset="0"/>
                <a:ea typeface="Montserrat" pitchFamily="34" charset="-122"/>
                <a:cs typeface="Times New Roman" panose="02020603050405020304" charset="0"/>
              </a:rPr>
              <a:t>:</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sp>
        <p:nvSpPr>
          <p:cNvPr id="7" name="Text 4"/>
          <p:cNvSpPr/>
          <p:nvPr/>
        </p:nvSpPr>
        <p:spPr>
          <a:xfrm>
            <a:off x="2115622" y="6061710"/>
            <a:ext cx="10754558" cy="1066205"/>
          </a:xfrm>
          <a:prstGeom prst="rect">
            <a:avLst/>
          </a:prstGeom>
          <a:noFill/>
        </p:spPr>
        <p:txBody>
          <a:bodyPr wrap="square" rtlCol="0" anchor="t"/>
          <a:lstStyle/>
          <a:p>
            <a:pPr marL="342900" indent="-342900" algn="l">
              <a:lnSpc>
                <a:spcPts val="2800"/>
              </a:lnSpc>
              <a:buSzPct val="100000"/>
              <a:buChar char="•"/>
            </a:pPr>
            <a:r>
              <a:rPr lang="en-US" sz="2800" dirty="0">
                <a:solidFill>
                  <a:srgbClr val="EEEFF5"/>
                </a:solidFill>
                <a:latin typeface="Times New Roman" panose="02020603050405020304" charset="0"/>
                <a:ea typeface="Montserrat" pitchFamily="34" charset="-122"/>
                <a:cs typeface="Times New Roman" panose="02020603050405020304" charset="0"/>
              </a:rPr>
              <a:t>Once you have a trained and validated model, deploy it into your operational environment. This could involve integrating it into your campaign management software or using it to make predictions through an API.</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9" name="Picture 8" descr="images (1)"/>
          <p:cNvPicPr>
            <a:picLocks noChangeAspect="1"/>
          </p:cNvPicPr>
          <p:nvPr/>
        </p:nvPicPr>
        <p:blipFill>
          <a:blip r:embed="rId2"/>
          <a:stretch>
            <a:fillRect/>
          </a:stretch>
        </p:blipFill>
        <p:spPr>
          <a:xfrm>
            <a:off x="1428750" y="31750"/>
            <a:ext cx="10066655" cy="33858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067883"/>
            <a:ext cx="4443889" cy="694373"/>
          </a:xfrm>
          <a:prstGeom prst="rect">
            <a:avLst/>
          </a:prstGeom>
          <a:noFill/>
        </p:spPr>
        <p:txBody>
          <a:bodyPr wrap="none" rtlCol="0" anchor="t"/>
          <a:lstStyle/>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Feedback Loop:</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6675001" y="4095512"/>
            <a:ext cx="7122200" cy="1066205"/>
          </a:xfrm>
          <a:prstGeom prst="rect">
            <a:avLst/>
          </a:prstGeom>
          <a:noFill/>
        </p:spPr>
        <p:txBody>
          <a:bodyPr wrap="square" rtlCol="0" anchor="t"/>
          <a:lstStyle/>
          <a:p>
            <a:pPr marL="342900" indent="-342900" algn="l">
              <a:lnSpc>
                <a:spcPts val="2800"/>
              </a:lnSpc>
              <a:buSzPct val="100000"/>
              <a:buChar char="•"/>
            </a:pPr>
            <a:r>
              <a:rPr lang="en-US" sz="3600" dirty="0">
                <a:solidFill>
                  <a:srgbClr val="EEEFF5"/>
                </a:solidFill>
                <a:latin typeface="Times New Roman" panose="02020603050405020304" charset="0"/>
                <a:ea typeface="Montserrat" pitchFamily="34" charset="-122"/>
                <a:cs typeface="Times New Roman" panose="02020603050405020304" charset="0"/>
              </a:rPr>
              <a:t>Collect feedback on the model's predictions and incorporate this feedback into future campaigns. This iterative process can help improve the accuracy of your predictions over time.</a:t>
            </a:r>
            <a:endParaRPr lang="en-US" sz="36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5)"/>
          <p:cNvPicPr>
            <a:picLocks noChangeAspect="1"/>
          </p:cNvPicPr>
          <p:nvPr/>
        </p:nvPicPr>
        <p:blipFill>
          <a:blip r:embed="rId2"/>
          <a:stretch>
            <a:fillRect/>
          </a:stretch>
        </p:blipFill>
        <p:spPr>
          <a:xfrm>
            <a:off x="452755" y="1214755"/>
            <a:ext cx="5866130" cy="55429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5" name="Text 2"/>
          <p:cNvSpPr/>
          <p:nvPr/>
        </p:nvSpPr>
        <p:spPr>
          <a:xfrm>
            <a:off x="245745" y="1039495"/>
            <a:ext cx="6609715" cy="1515110"/>
          </a:xfrm>
          <a:prstGeom prst="rect">
            <a:avLst/>
          </a:prstGeom>
          <a:noFill/>
        </p:spPr>
        <p:txBody>
          <a:bodyPr wrap="square" rtlCol="0" anchor="t"/>
          <a:lstStyle/>
          <a:p>
            <a:pPr marL="0" indent="0">
              <a:lnSpc>
                <a:spcPts val="5965"/>
              </a:lnSpc>
              <a:buNone/>
            </a:pPr>
            <a:r>
              <a:rPr lang="en-US" sz="7200" b="1" dirty="0">
                <a:solidFill>
                  <a:srgbClr val="60A9FF"/>
                </a:solidFill>
                <a:latin typeface="Times New Roman" panose="02020603050405020304" charset="0"/>
                <a:ea typeface="Barlow" pitchFamily="34" charset="-122"/>
                <a:cs typeface="Times New Roman" panose="02020603050405020304" charset="0"/>
              </a:rPr>
              <a:t>Ethical Considerations:</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635" y="2772410"/>
            <a:ext cx="6558915" cy="1054100"/>
          </a:xfrm>
          <a:prstGeom prst="rect">
            <a:avLst/>
          </a:prstGeom>
          <a:noFill/>
        </p:spPr>
        <p:txBody>
          <a:bodyPr wrap="square" rtlCol="0" anchor="t"/>
          <a:lstStyle/>
          <a:p>
            <a:pPr marL="342900" lvl="1" indent="0" algn="l">
              <a:lnSpc>
                <a:spcPts val="2545"/>
              </a:lnSpc>
              <a:buSzPct val="100000"/>
              <a:buNone/>
            </a:pPr>
            <a:r>
              <a:rPr lang="en-US" sz="2800" dirty="0">
                <a:solidFill>
                  <a:srgbClr val="EEEFF5"/>
                </a:solidFill>
                <a:latin typeface="Times New Roman" panose="02020603050405020304" charset="0"/>
                <a:ea typeface="Montserrat" pitchFamily="34" charset="-122"/>
                <a:cs typeface="Times New Roman" panose="02020603050405020304" charset="0"/>
              </a:rPr>
              <a:t>Ensure that your predictive model is developed and deployed in an ethical manner, considering issues like bias, fairness, and privacy.</a:t>
            </a:r>
            <a:endParaRPr lang="en-US" sz="2800" dirty="0">
              <a:solidFill>
                <a:srgbClr val="EEEFF5"/>
              </a:solidFill>
              <a:latin typeface="Times New Roman" panose="02020603050405020304" charset="0"/>
              <a:ea typeface="Montserrat" pitchFamily="34" charset="-122"/>
              <a:cs typeface="Times New Roman" panose="02020603050405020304" charset="0"/>
            </a:endParaRPr>
          </a:p>
          <a:p>
            <a:pPr marL="342900" lvl="1" indent="0" algn="l">
              <a:lnSpc>
                <a:spcPts val="2545"/>
              </a:lnSpc>
              <a:buSzPct val="100000"/>
              <a:buNone/>
            </a:pP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sp>
        <p:nvSpPr>
          <p:cNvPr id="7" name="Text 4"/>
          <p:cNvSpPr/>
          <p:nvPr/>
        </p:nvSpPr>
        <p:spPr>
          <a:xfrm>
            <a:off x="235585" y="4053840"/>
            <a:ext cx="6322060" cy="1939290"/>
          </a:xfrm>
          <a:prstGeom prst="rect">
            <a:avLst/>
          </a:prstGeom>
          <a:noFill/>
        </p:spPr>
        <p:txBody>
          <a:bodyPr wrap="square" rtlCol="0" anchor="t"/>
          <a:lstStyle/>
          <a:p>
            <a:pPr marL="0" indent="0">
              <a:lnSpc>
                <a:spcPts val="2545"/>
              </a:lnSpc>
              <a:buNone/>
            </a:pPr>
            <a:r>
              <a:rPr lang="en-US" sz="2800" dirty="0">
                <a:solidFill>
                  <a:srgbClr val="EEEFF5"/>
                </a:solidFill>
                <a:latin typeface="Times New Roman" panose="02020603050405020304" charset="0"/>
                <a:ea typeface="Montserrat" pitchFamily="34" charset="-122"/>
                <a:cs typeface="Times New Roman" panose="02020603050405020304" charset="0"/>
              </a:rPr>
              <a:t>Remember that the success of your machine learning model depends not only on the algorithm but also on the quality of the data, feature engineering, and domain knowledge. Regularly reevaluating and updating your model is crucial to maintain its predictive accuracy as market dynamics change.</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sp>
        <p:nvSpPr>
          <p:cNvPr id="8" name="Text 5"/>
          <p:cNvSpPr/>
          <p:nvPr/>
        </p:nvSpPr>
        <p:spPr>
          <a:xfrm>
            <a:off x="256540" y="6369050"/>
            <a:ext cx="6301105" cy="1269365"/>
          </a:xfrm>
          <a:prstGeom prst="rect">
            <a:avLst/>
          </a:prstGeom>
          <a:noFill/>
        </p:spPr>
        <p:txBody>
          <a:bodyPr wrap="square" rtlCol="0" anchor="t"/>
          <a:lstStyle/>
          <a:p>
            <a:pPr marL="0" indent="0">
              <a:lnSpc>
                <a:spcPts val="2545"/>
              </a:lnSpc>
              <a:buNone/>
            </a:pPr>
            <a:r>
              <a:rPr lang="en-US" sz="2800" dirty="0">
                <a:solidFill>
                  <a:srgbClr val="EEEFF5"/>
                </a:solidFill>
                <a:latin typeface="Times New Roman" panose="02020603050405020304" charset="0"/>
                <a:ea typeface="Montserrat" pitchFamily="34" charset="-122"/>
                <a:cs typeface="Times New Roman" panose="02020603050405020304" charset="0"/>
              </a:rPr>
              <a:t>Additionally, it's advisable to work with data scientists or machine learning experts to implement and maintain such predictive models effectively.</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10" name="Picture 9" descr="download"/>
          <p:cNvPicPr>
            <a:picLocks noChangeAspect="1"/>
          </p:cNvPicPr>
          <p:nvPr/>
        </p:nvPicPr>
        <p:blipFill>
          <a:blip r:embed="rId1"/>
          <a:stretch>
            <a:fillRect/>
          </a:stretch>
        </p:blipFill>
        <p:spPr>
          <a:xfrm>
            <a:off x="6854190" y="1662430"/>
            <a:ext cx="7099935" cy="52120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33648"/>
          </a:xfrm>
          <a:prstGeom prst="rect">
            <a:avLst/>
          </a:prstGeom>
          <a:solidFill>
            <a:srgbClr val="282C32"/>
          </a:solidFill>
        </p:spPr>
      </p:sp>
      <p:sp>
        <p:nvSpPr>
          <p:cNvPr id="4" name="Text 2"/>
          <p:cNvSpPr/>
          <p:nvPr/>
        </p:nvSpPr>
        <p:spPr>
          <a:xfrm>
            <a:off x="2745938" y="502563"/>
            <a:ext cx="5913120" cy="571143"/>
          </a:xfrm>
          <a:prstGeom prst="rect">
            <a:avLst/>
          </a:prstGeom>
          <a:noFill/>
        </p:spPr>
        <p:txBody>
          <a:bodyPr wrap="none" rtlCol="0" anchor="t"/>
          <a:lstStyle/>
          <a:p>
            <a:pPr marL="0" indent="0">
              <a:lnSpc>
                <a:spcPts val="4495"/>
              </a:lnSpc>
              <a:buNone/>
            </a:pPr>
            <a:r>
              <a:rPr lang="en-US" sz="4800" b="1" dirty="0">
                <a:solidFill>
                  <a:srgbClr val="60A9FF"/>
                </a:solidFill>
                <a:latin typeface="Times New Roman" panose="02020603050405020304" charset="0"/>
                <a:ea typeface="Barlow" pitchFamily="34" charset="-122"/>
                <a:cs typeface="Times New Roman" panose="02020603050405020304" charset="0"/>
              </a:rPr>
              <a:t>Machine Learning Algorithms</a:t>
            </a:r>
            <a:endParaRPr lang="en-US" sz="4800" b="1" dirty="0">
              <a:solidFill>
                <a:srgbClr val="60A9FF"/>
              </a:solidFill>
              <a:latin typeface="Times New Roman" panose="02020603050405020304" charset="0"/>
              <a:ea typeface="Barlow" pitchFamily="34" charset="-122"/>
              <a:cs typeface="Times New Roman" panose="02020603050405020304" charset="0"/>
            </a:endParaRPr>
          </a:p>
        </p:txBody>
      </p:sp>
      <p:pic>
        <p:nvPicPr>
          <p:cNvPr id="5" name="Image 0" descr="preencoded.png"/>
          <p:cNvPicPr>
            <a:picLocks noChangeAspect="1"/>
          </p:cNvPicPr>
          <p:nvPr/>
        </p:nvPicPr>
        <p:blipFill>
          <a:blip r:embed="rId1"/>
          <a:stretch>
            <a:fillRect/>
          </a:stretch>
        </p:blipFill>
        <p:spPr>
          <a:xfrm>
            <a:off x="5150009" y="1707515"/>
            <a:ext cx="2225516" cy="2193131"/>
          </a:xfrm>
          <a:prstGeom prst="rect">
            <a:avLst/>
          </a:prstGeom>
        </p:spPr>
      </p:pic>
      <p:pic>
        <p:nvPicPr>
          <p:cNvPr id="6" name="Image 1" descr="preencoded.png"/>
          <p:cNvPicPr>
            <a:picLocks noChangeAspect="1"/>
          </p:cNvPicPr>
          <p:nvPr/>
        </p:nvPicPr>
        <p:blipFill>
          <a:blip r:embed="rId2"/>
          <a:stretch>
            <a:fillRect/>
          </a:stretch>
        </p:blipFill>
        <p:spPr>
          <a:xfrm>
            <a:off x="7553484" y="1569720"/>
            <a:ext cx="2742009" cy="2193131"/>
          </a:xfrm>
          <a:prstGeom prst="rect">
            <a:avLst/>
          </a:prstGeom>
        </p:spPr>
      </p:pic>
      <p:pic>
        <p:nvPicPr>
          <p:cNvPr id="7" name="Image 2" descr="preencoded.png"/>
          <p:cNvPicPr>
            <a:picLocks noChangeAspect="1"/>
          </p:cNvPicPr>
          <p:nvPr/>
        </p:nvPicPr>
        <p:blipFill>
          <a:blip r:embed="rId3"/>
          <a:stretch>
            <a:fillRect/>
          </a:stretch>
        </p:blipFill>
        <p:spPr>
          <a:xfrm>
            <a:off x="10689352" y="1558290"/>
            <a:ext cx="2193131" cy="2193131"/>
          </a:xfrm>
          <a:prstGeom prst="rect">
            <a:avLst/>
          </a:prstGeom>
        </p:spPr>
      </p:pic>
      <p:sp>
        <p:nvSpPr>
          <p:cNvPr id="8" name="Text 3"/>
          <p:cNvSpPr/>
          <p:nvPr/>
        </p:nvSpPr>
        <p:spPr>
          <a:xfrm>
            <a:off x="1571625" y="4203065"/>
            <a:ext cx="3164840" cy="521335"/>
          </a:xfrm>
          <a:prstGeom prst="rect">
            <a:avLst/>
          </a:prstGeom>
          <a:noFill/>
        </p:spPr>
        <p:txBody>
          <a:bodyPr wrap="none" rtlCol="0" anchor="t"/>
          <a:lstStyle/>
          <a:p>
            <a:pPr marL="0" indent="0">
              <a:lnSpc>
                <a:spcPts val="2700"/>
              </a:lnSpc>
              <a:buNone/>
            </a:pPr>
            <a:r>
              <a:rPr lang="en-US" sz="3200" b="1" dirty="0">
                <a:solidFill>
                  <a:srgbClr val="60A9FF"/>
                </a:solidFill>
                <a:latin typeface="Times New Roman" panose="02020603050405020304" charset="0"/>
                <a:ea typeface="Barlow" pitchFamily="34" charset="-122"/>
                <a:cs typeface="Times New Roman" panose="02020603050405020304" charset="0"/>
              </a:rPr>
              <a:t>Random Forest</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9" name="Text 4"/>
          <p:cNvSpPr/>
          <p:nvPr/>
        </p:nvSpPr>
        <p:spPr>
          <a:xfrm>
            <a:off x="1679575" y="4672330"/>
            <a:ext cx="3016250" cy="2518410"/>
          </a:xfrm>
          <a:prstGeom prst="rect">
            <a:avLst/>
          </a:prstGeom>
          <a:noFill/>
        </p:spPr>
        <p:txBody>
          <a:bodyPr wrap="square" rtlCol="0" anchor="t"/>
          <a:lstStyle/>
          <a:p>
            <a:pPr marL="0" indent="0">
              <a:lnSpc>
                <a:spcPts val="2305"/>
              </a:lnSpc>
              <a:buNone/>
            </a:pPr>
            <a:r>
              <a:rPr lang="en-US" sz="2800" dirty="0">
                <a:solidFill>
                  <a:srgbClr val="EEEFF5"/>
                </a:solidFill>
                <a:latin typeface="Times New Roman" panose="02020603050405020304" charset="0"/>
                <a:ea typeface="Montserrat" pitchFamily="34" charset="-122"/>
                <a:cs typeface="Times New Roman" panose="02020603050405020304" charset="0"/>
              </a:rPr>
              <a:t>Explore the Random Forest algorithm and its application in predicting health trends and outcomes.</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sp>
        <p:nvSpPr>
          <p:cNvPr id="10" name="Text 5"/>
          <p:cNvSpPr/>
          <p:nvPr/>
        </p:nvSpPr>
        <p:spPr>
          <a:xfrm>
            <a:off x="5149572" y="4258747"/>
            <a:ext cx="1950244" cy="342662"/>
          </a:xfrm>
          <a:prstGeom prst="rect">
            <a:avLst/>
          </a:prstGeom>
          <a:noFill/>
        </p:spPr>
        <p:txBody>
          <a:bodyPr wrap="none" rtlCol="0" anchor="t"/>
          <a:lstStyle/>
          <a:p>
            <a:pPr marL="0" indent="0">
              <a:lnSpc>
                <a:spcPts val="2700"/>
              </a:lnSpc>
              <a:buNone/>
            </a:pPr>
            <a:r>
              <a:rPr lang="en-US" sz="3200" b="1" dirty="0">
                <a:solidFill>
                  <a:srgbClr val="60A9FF"/>
                </a:solidFill>
                <a:latin typeface="Times New Roman" panose="02020603050405020304" charset="0"/>
                <a:ea typeface="Barlow" pitchFamily="34" charset="-122"/>
                <a:cs typeface="Times New Roman" panose="02020603050405020304" charset="0"/>
              </a:rPr>
              <a:t>K Classifier</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11" name="Text 6"/>
          <p:cNvSpPr/>
          <p:nvPr/>
        </p:nvSpPr>
        <p:spPr>
          <a:xfrm>
            <a:off x="4894580" y="4784090"/>
            <a:ext cx="2408555" cy="1754505"/>
          </a:xfrm>
          <a:prstGeom prst="rect">
            <a:avLst/>
          </a:prstGeom>
          <a:noFill/>
        </p:spPr>
        <p:txBody>
          <a:bodyPr wrap="square" rtlCol="0" anchor="t"/>
          <a:lstStyle/>
          <a:p>
            <a:pPr marL="0" indent="0">
              <a:lnSpc>
                <a:spcPts val="2305"/>
              </a:lnSpc>
              <a:buNone/>
            </a:pPr>
            <a:r>
              <a:rPr lang="en-US" sz="2400" dirty="0">
                <a:solidFill>
                  <a:srgbClr val="EEEFF5"/>
                </a:solidFill>
                <a:latin typeface="Times New Roman" panose="02020603050405020304" charset="0"/>
                <a:ea typeface="Montserrat" pitchFamily="34" charset="-122"/>
                <a:cs typeface="Times New Roman" panose="02020603050405020304" charset="0"/>
              </a:rPr>
              <a:t>Dive into the K Classifier algorithm and understand its role in analyzing health-related data for our campaign.</a:t>
            </a:r>
            <a:endParaRPr lang="en-US" sz="2400" dirty="0">
              <a:solidFill>
                <a:srgbClr val="EEEFF5"/>
              </a:solidFill>
              <a:latin typeface="Times New Roman" panose="02020603050405020304" charset="0"/>
              <a:ea typeface="Montserrat" pitchFamily="34" charset="-122"/>
              <a:cs typeface="Times New Roman" panose="02020603050405020304" charset="0"/>
            </a:endParaRPr>
          </a:p>
        </p:txBody>
      </p:sp>
      <p:sp>
        <p:nvSpPr>
          <p:cNvPr id="12" name="Text 7"/>
          <p:cNvSpPr/>
          <p:nvPr/>
        </p:nvSpPr>
        <p:spPr>
          <a:xfrm>
            <a:off x="7329170" y="4109720"/>
            <a:ext cx="2877185" cy="1688465"/>
          </a:xfrm>
          <a:prstGeom prst="rect">
            <a:avLst/>
          </a:prstGeom>
          <a:noFill/>
        </p:spPr>
        <p:txBody>
          <a:bodyPr wrap="square" rtlCol="0" anchor="t"/>
          <a:lstStyle/>
          <a:p>
            <a:pPr marL="0" indent="0">
              <a:lnSpc>
                <a:spcPts val="2700"/>
              </a:lnSpc>
              <a:buNone/>
            </a:pPr>
            <a:r>
              <a:rPr lang="en-US" sz="3200" b="1" dirty="0">
                <a:solidFill>
                  <a:srgbClr val="60A9FF"/>
                </a:solidFill>
                <a:latin typeface="Times New Roman" panose="02020603050405020304" charset="0"/>
                <a:ea typeface="Barlow" pitchFamily="34" charset="-122"/>
                <a:cs typeface="Times New Roman" panose="02020603050405020304" charset="0"/>
              </a:rPr>
              <a:t>CNN (Convolutional Neural Network)</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13" name="Text 8"/>
          <p:cNvSpPr/>
          <p:nvPr/>
        </p:nvSpPr>
        <p:spPr>
          <a:xfrm>
            <a:off x="7381875" y="5812155"/>
            <a:ext cx="2432685" cy="2440305"/>
          </a:xfrm>
          <a:prstGeom prst="rect">
            <a:avLst/>
          </a:prstGeom>
          <a:noFill/>
        </p:spPr>
        <p:txBody>
          <a:bodyPr wrap="square" rtlCol="0" anchor="t"/>
          <a:lstStyle/>
          <a:p>
            <a:pPr marL="0" indent="0">
              <a:lnSpc>
                <a:spcPts val="2305"/>
              </a:lnSpc>
              <a:buNone/>
            </a:pPr>
            <a:r>
              <a:rPr lang="en-US" sz="2400" dirty="0">
                <a:solidFill>
                  <a:srgbClr val="EEEFF5"/>
                </a:solidFill>
                <a:latin typeface="Times New Roman" panose="02020603050405020304" charset="0"/>
                <a:ea typeface="Montserrat" pitchFamily="34" charset="-122"/>
                <a:cs typeface="Times New Roman" panose="02020603050405020304" charset="0"/>
              </a:rPr>
              <a:t>Discover the power of CNN in image analysis for our campaign, focusing on health-related images.</a:t>
            </a:r>
            <a:endParaRPr lang="en-US" sz="2400" dirty="0">
              <a:solidFill>
                <a:srgbClr val="EEEFF5"/>
              </a:solidFill>
              <a:latin typeface="Times New Roman" panose="02020603050405020304" charset="0"/>
              <a:ea typeface="Montserrat" pitchFamily="34" charset="-122"/>
              <a:cs typeface="Times New Roman" panose="02020603050405020304" charset="0"/>
            </a:endParaRPr>
          </a:p>
        </p:txBody>
      </p:sp>
      <p:sp>
        <p:nvSpPr>
          <p:cNvPr id="14" name="Text 9"/>
          <p:cNvSpPr/>
          <p:nvPr/>
        </p:nvSpPr>
        <p:spPr>
          <a:xfrm>
            <a:off x="9956800" y="4258945"/>
            <a:ext cx="3658870" cy="1217295"/>
          </a:xfrm>
          <a:prstGeom prst="rect">
            <a:avLst/>
          </a:prstGeom>
          <a:noFill/>
        </p:spPr>
        <p:txBody>
          <a:bodyPr wrap="square" rtlCol="0" anchor="t"/>
          <a:lstStyle/>
          <a:p>
            <a:pPr marL="0" indent="0">
              <a:lnSpc>
                <a:spcPts val="2700"/>
              </a:lnSpc>
              <a:buNone/>
            </a:pPr>
            <a:r>
              <a:rPr lang="en-US" sz="3200" b="1" dirty="0">
                <a:solidFill>
                  <a:srgbClr val="60A9FF"/>
                </a:solidFill>
                <a:latin typeface="Times New Roman" panose="02020603050405020304" charset="0"/>
                <a:ea typeface="Barlow" pitchFamily="34" charset="-122"/>
                <a:cs typeface="Times New Roman" panose="02020603050405020304" charset="0"/>
              </a:rPr>
              <a:t>KNN (K-Nearest Neighbors)</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15" name="Text 10"/>
          <p:cNvSpPr/>
          <p:nvPr/>
        </p:nvSpPr>
        <p:spPr>
          <a:xfrm>
            <a:off x="9956800" y="5469255"/>
            <a:ext cx="3508375" cy="2097405"/>
          </a:xfrm>
          <a:prstGeom prst="rect">
            <a:avLst/>
          </a:prstGeom>
          <a:noFill/>
        </p:spPr>
        <p:txBody>
          <a:bodyPr wrap="square" rtlCol="0" anchor="t"/>
          <a:lstStyle/>
          <a:p>
            <a:pPr marL="0" indent="0">
              <a:lnSpc>
                <a:spcPts val="2305"/>
              </a:lnSpc>
              <a:buNone/>
            </a:pPr>
            <a:r>
              <a:rPr lang="en-US" sz="2800" dirty="0">
                <a:solidFill>
                  <a:srgbClr val="EEEFF5"/>
                </a:solidFill>
                <a:latin typeface="Times New Roman" panose="02020603050405020304" charset="0"/>
                <a:ea typeface="Montserrat" pitchFamily="34" charset="-122"/>
                <a:cs typeface="Times New Roman" panose="02020603050405020304" charset="0"/>
              </a:rPr>
              <a:t>Learn how the KNN algorithm can be utilized to identify patterns and make predictions in public health data.</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17" name="Picture 16" descr="download (3)"/>
          <p:cNvPicPr>
            <a:picLocks noChangeAspect="1"/>
          </p:cNvPicPr>
          <p:nvPr/>
        </p:nvPicPr>
        <p:blipFill>
          <a:blip r:embed="rId4"/>
          <a:stretch>
            <a:fillRect/>
          </a:stretch>
        </p:blipFill>
        <p:spPr>
          <a:xfrm>
            <a:off x="1242695" y="1793240"/>
            <a:ext cx="3495040" cy="21075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14630400" cy="3375660"/>
          </a:xfrm>
          <a:prstGeom prst="rect">
            <a:avLst/>
          </a:prstGeom>
        </p:spPr>
      </p:pic>
      <p:sp>
        <p:nvSpPr>
          <p:cNvPr id="5" name="Text 2"/>
          <p:cNvSpPr/>
          <p:nvPr/>
        </p:nvSpPr>
        <p:spPr>
          <a:xfrm>
            <a:off x="544195" y="3763010"/>
            <a:ext cx="12689205" cy="2884170"/>
          </a:xfrm>
          <a:prstGeom prst="rect">
            <a:avLst/>
          </a:prstGeom>
          <a:noFill/>
        </p:spPr>
        <p:txBody>
          <a:bodyPr wrap="square" rtlCol="0" anchor="t"/>
          <a:lstStyle/>
          <a:p>
            <a:pPr marL="0" indent="0">
              <a:lnSpc>
                <a:spcPts val="5470"/>
              </a:lnSpc>
              <a:buNone/>
            </a:pPr>
            <a:r>
              <a:rPr lang="en-US" sz="7200" b="1" dirty="0">
                <a:solidFill>
                  <a:srgbClr val="60A9FF"/>
                </a:solidFill>
                <a:latin typeface="Arial Black" panose="020B0A04020102020204" charset="0"/>
                <a:ea typeface="Barlow" pitchFamily="34" charset="-122"/>
                <a:cs typeface="Arial Black" panose="020B0A04020102020204" charset="0"/>
              </a:rPr>
              <a:t>Machine learning Code Implementation for prediction of success rate in future</a:t>
            </a:r>
            <a:endParaRPr lang="en-US" sz="7200" b="1" dirty="0">
              <a:solidFill>
                <a:srgbClr val="60A9FF"/>
              </a:solidFill>
              <a:latin typeface="Arial Black" panose="020B0A04020102020204" charset="0"/>
              <a:ea typeface="Barlow" pitchFamily="34" charset="-122"/>
              <a:cs typeface="Arial Black" panose="020B0A04020102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5" name="Text 2"/>
          <p:cNvSpPr/>
          <p:nvPr/>
        </p:nvSpPr>
        <p:spPr>
          <a:xfrm>
            <a:off x="9450070" y="2033270"/>
            <a:ext cx="4384040" cy="5617845"/>
          </a:xfrm>
          <a:prstGeom prst="rect">
            <a:avLst/>
          </a:prstGeom>
          <a:noFill/>
        </p:spPr>
        <p:txBody>
          <a:bodyPr wrap="square" rtlCol="0" anchor="t"/>
          <a:lstStyle/>
          <a:p>
            <a:pPr marL="0" indent="0">
              <a:lnSpc>
                <a:spcPts val="5470"/>
              </a:lnSpc>
              <a:buNone/>
            </a:pPr>
            <a:endParaRPr lang="en-US" sz="9600" b="1" dirty="0">
              <a:solidFill>
                <a:schemeClr val="bg1"/>
              </a:solidFill>
              <a:latin typeface="Arial Black" panose="020B0A04020102020204" charset="0"/>
              <a:ea typeface="Barlow" pitchFamily="34" charset="-122"/>
              <a:cs typeface="Arial Black" panose="020B0A04020102020204" charset="0"/>
            </a:endParaRPr>
          </a:p>
          <a:p>
            <a:pPr marL="0" indent="0">
              <a:lnSpc>
                <a:spcPts val="5470"/>
              </a:lnSpc>
              <a:buNone/>
            </a:pPr>
            <a:endParaRPr lang="en-US" sz="7200" b="1" dirty="0">
              <a:solidFill>
                <a:schemeClr val="bg1"/>
              </a:solidFill>
              <a:latin typeface="Arial Black" panose="020B0A04020102020204" charset="0"/>
              <a:ea typeface="Barlow" pitchFamily="34" charset="-122"/>
              <a:cs typeface="Arial Black" panose="020B0A04020102020204" charset="0"/>
            </a:endParaRPr>
          </a:p>
          <a:p>
            <a:pPr marL="0" indent="0">
              <a:lnSpc>
                <a:spcPct val="100000"/>
              </a:lnSpc>
              <a:buNone/>
            </a:pPr>
            <a:endParaRPr lang="en-US" sz="7200" b="1" dirty="0">
              <a:solidFill>
                <a:schemeClr val="bg1"/>
              </a:solidFill>
              <a:latin typeface="Arial Black" panose="020B0A04020102020204" charset="0"/>
              <a:ea typeface="Barlow" pitchFamily="34" charset="-122"/>
              <a:cs typeface="Arial Black" panose="020B0A04020102020204" charset="0"/>
            </a:endParaRPr>
          </a:p>
        </p:txBody>
      </p:sp>
      <p:pic>
        <p:nvPicPr>
          <p:cNvPr id="7" name="Picture 6" descr="Screenshot (54)"/>
          <p:cNvPicPr>
            <a:picLocks noChangeAspect="1"/>
          </p:cNvPicPr>
          <p:nvPr/>
        </p:nvPicPr>
        <p:blipFill>
          <a:blip r:embed="rId1"/>
          <a:srcRect t="56128" b="26354"/>
          <a:stretch>
            <a:fillRect/>
          </a:stretch>
        </p:blipFill>
        <p:spPr>
          <a:xfrm>
            <a:off x="809625" y="47625"/>
            <a:ext cx="8011795" cy="1281430"/>
          </a:xfrm>
          <a:prstGeom prst="rect">
            <a:avLst/>
          </a:prstGeom>
        </p:spPr>
      </p:pic>
      <p:pic>
        <p:nvPicPr>
          <p:cNvPr id="8" name="Picture 7" descr="Screenshot (55)"/>
          <p:cNvPicPr>
            <a:picLocks noChangeAspect="1"/>
          </p:cNvPicPr>
          <p:nvPr/>
        </p:nvPicPr>
        <p:blipFill>
          <a:blip r:embed="rId2"/>
          <a:srcRect l="11664" t="9410" r="12992" b="4167"/>
          <a:stretch>
            <a:fillRect/>
          </a:stretch>
        </p:blipFill>
        <p:spPr>
          <a:xfrm>
            <a:off x="809625" y="1329055"/>
            <a:ext cx="8009255" cy="5882005"/>
          </a:xfrm>
          <a:prstGeom prst="rect">
            <a:avLst/>
          </a:prstGeom>
        </p:spPr>
      </p:pic>
      <p:pic>
        <p:nvPicPr>
          <p:cNvPr id="9" name="Image 0" descr="preencoded.png"/>
          <p:cNvPicPr>
            <a:picLocks noChangeAspect="1"/>
          </p:cNvPicPr>
          <p:nvPr/>
        </p:nvPicPr>
        <p:blipFill>
          <a:blip r:embed="rId3"/>
          <a:stretch>
            <a:fillRect/>
          </a:stretch>
        </p:blipFill>
        <p:spPr>
          <a:xfrm>
            <a:off x="9450070" y="0"/>
            <a:ext cx="5486400" cy="8229600"/>
          </a:xfrm>
          <a:prstGeom prst="rect">
            <a:avLst/>
          </a:prstGeom>
        </p:spPr>
      </p:pic>
      <p:sp>
        <p:nvSpPr>
          <p:cNvPr id="10" name="Text Box 9"/>
          <p:cNvSpPr txBox="1"/>
          <p:nvPr/>
        </p:nvSpPr>
        <p:spPr>
          <a:xfrm>
            <a:off x="10400665" y="1487170"/>
            <a:ext cx="3433445" cy="5400675"/>
          </a:xfrm>
          <a:prstGeom prst="rect">
            <a:avLst/>
          </a:prstGeom>
          <a:noFill/>
        </p:spPr>
        <p:txBody>
          <a:bodyPr wrap="square" rtlCol="0">
            <a:spAutoFit/>
          </a:bodyPr>
          <a:p>
            <a:r>
              <a:rPr lang="en-US" sz="11500">
                <a:solidFill>
                  <a:schemeClr val="bg1"/>
                </a:solidFill>
                <a:effectLst>
                  <a:innerShdw blurRad="63500" dist="50800" dir="13500000">
                    <a:srgbClr val="000000">
                      <a:alpha val="50000"/>
                    </a:srgbClr>
                  </a:innerShdw>
                </a:effectLst>
                <a:latin typeface="Times New Roman" panose="02020603050405020304" charset="0"/>
                <a:cs typeface="Times New Roman" panose="02020603050405020304" charset="0"/>
              </a:rPr>
              <a:t>State Vs Age</a:t>
            </a:r>
            <a:endParaRPr lang="en-US" sz="11500">
              <a:solidFill>
                <a:schemeClr val="bg1"/>
              </a:solidFill>
              <a:effectLst>
                <a:innerShdw blurRad="63500" dist="50800" dir="13500000">
                  <a:srgbClr val="000000">
                    <a:alpha val="50000"/>
                  </a:srgbClr>
                </a:innerShdw>
              </a:effectLst>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lue Gold Watercolour Group Project Presentation"/>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313690" y="710565"/>
            <a:ext cx="14246225"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rPr>
              <a:t>Number of people in Treatment by Country country</a:t>
            </a:r>
            <a:endParaRPr lang="en-US" sz="6000" b="1">
              <a:solidFill>
                <a:schemeClr val="bg1"/>
              </a:solidFill>
              <a:effectLst>
                <a:outerShdw blurRad="38100" dist="25400" dir="5400000" algn="ctr" rotWithShape="0">
                  <a:srgbClr val="6E747A">
                    <a:alpha val="43000"/>
                  </a:srgbClr>
                </a:outerShdw>
              </a:effectLst>
            </a:endParaRPr>
          </a:p>
          <a:p>
            <a:endParaRPr lang="en-US" sz="60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10" name="Picture 9" descr="Screenshot (52)"/>
          <p:cNvPicPr>
            <a:picLocks noChangeAspect="1"/>
          </p:cNvPicPr>
          <p:nvPr/>
        </p:nvPicPr>
        <p:blipFill>
          <a:blip r:embed="rId2"/>
          <a:srcRect t="9705" r="25861" b="39307"/>
          <a:stretch>
            <a:fillRect/>
          </a:stretch>
        </p:blipFill>
        <p:spPr>
          <a:xfrm>
            <a:off x="297180" y="1792605"/>
            <a:ext cx="7701915" cy="5270500"/>
          </a:xfrm>
          <a:prstGeom prst="rect">
            <a:avLst/>
          </a:prstGeom>
        </p:spPr>
      </p:pic>
      <p:pic>
        <p:nvPicPr>
          <p:cNvPr id="11" name="Picture 10" descr="Screenshot (53)"/>
          <p:cNvPicPr>
            <a:picLocks noChangeAspect="1"/>
          </p:cNvPicPr>
          <p:nvPr/>
        </p:nvPicPr>
        <p:blipFill>
          <a:blip r:embed="rId3"/>
          <a:srcRect l="13812" t="10868" r="14760" b="4748"/>
          <a:stretch>
            <a:fillRect/>
          </a:stretch>
        </p:blipFill>
        <p:spPr>
          <a:xfrm>
            <a:off x="6854825" y="1792605"/>
            <a:ext cx="7454265" cy="52241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808990" y="24765"/>
            <a:ext cx="12042140" cy="18192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rPr>
              <a:t>Mental health consequences Vs Age</a:t>
            </a:r>
            <a:endParaRPr lang="en-US" sz="6000" b="1">
              <a:solidFill>
                <a:schemeClr val="bg1"/>
              </a:solidFill>
              <a:effectLst>
                <a:outerShdw blurRad="38100" dist="25400" dir="5400000" algn="ctr" rotWithShape="0">
                  <a:srgbClr val="6E747A">
                    <a:alpha val="43000"/>
                  </a:srgbClr>
                </a:outerShdw>
              </a:effectLst>
            </a:endParaRPr>
          </a:p>
          <a:p>
            <a:endParaRPr lang="en-US" sz="60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11" name="Picture 10" descr="Screenshot (56)"/>
          <p:cNvPicPr>
            <a:picLocks noChangeAspect="1"/>
          </p:cNvPicPr>
          <p:nvPr/>
        </p:nvPicPr>
        <p:blipFill>
          <a:blip r:embed="rId2"/>
          <a:srcRect t="30108" b="51752"/>
          <a:stretch>
            <a:fillRect/>
          </a:stretch>
        </p:blipFill>
        <p:spPr>
          <a:xfrm>
            <a:off x="809625" y="1273175"/>
            <a:ext cx="13011150" cy="1282065"/>
          </a:xfrm>
          <a:prstGeom prst="rect">
            <a:avLst/>
          </a:prstGeom>
        </p:spPr>
      </p:pic>
      <p:pic>
        <p:nvPicPr>
          <p:cNvPr id="12" name="Picture 11" descr="Screenshot (57)"/>
          <p:cNvPicPr>
            <a:picLocks noChangeAspect="1"/>
          </p:cNvPicPr>
          <p:nvPr/>
        </p:nvPicPr>
        <p:blipFill>
          <a:blip r:embed="rId3"/>
          <a:srcRect t="28681" b="9714"/>
          <a:stretch>
            <a:fillRect/>
          </a:stretch>
        </p:blipFill>
        <p:spPr>
          <a:xfrm>
            <a:off x="809625" y="2780030"/>
            <a:ext cx="13011150" cy="45065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2044700" y="710565"/>
            <a:ext cx="1080643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sym typeface="+mn-ea"/>
              </a:rPr>
              <a:t>Linear Regression Algorithm</a:t>
            </a:r>
            <a:endParaRPr lang="en-US" sz="6000" b="1">
              <a:solidFill>
                <a:schemeClr val="accent1"/>
              </a:solidFill>
              <a:effectLst>
                <a:outerShdw blurRad="38100" dist="25400" dir="5400000" algn="ctr" rotWithShape="0">
                  <a:srgbClr val="6E747A">
                    <a:alpha val="43000"/>
                  </a:srgbClr>
                </a:outerShdw>
              </a:effectLst>
            </a:endParaRPr>
          </a:p>
          <a:p>
            <a:endParaRPr lang="en-US" sz="6000" b="1">
              <a:solidFill>
                <a:schemeClr val="accent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6" name="Picture 5" descr="Screenshot (58)"/>
          <p:cNvPicPr>
            <a:picLocks noChangeAspect="1"/>
          </p:cNvPicPr>
          <p:nvPr/>
        </p:nvPicPr>
        <p:blipFill>
          <a:blip r:embed="rId2"/>
          <a:srcRect t="14957" r="32030" b="5625"/>
          <a:stretch>
            <a:fillRect/>
          </a:stretch>
        </p:blipFill>
        <p:spPr>
          <a:xfrm>
            <a:off x="212090" y="1551305"/>
            <a:ext cx="8843645" cy="5809615"/>
          </a:xfrm>
          <a:prstGeom prst="rect">
            <a:avLst/>
          </a:prstGeom>
        </p:spPr>
      </p:pic>
      <p:pic>
        <p:nvPicPr>
          <p:cNvPr id="10" name="Picture 9" descr="Screenshot (59)"/>
          <p:cNvPicPr>
            <a:picLocks noChangeAspect="1"/>
          </p:cNvPicPr>
          <p:nvPr/>
        </p:nvPicPr>
        <p:blipFill>
          <a:blip r:embed="rId3"/>
          <a:srcRect t="9259" r="13424" b="8677"/>
          <a:stretch>
            <a:fillRect/>
          </a:stretch>
        </p:blipFill>
        <p:spPr>
          <a:xfrm>
            <a:off x="8007985" y="1551305"/>
            <a:ext cx="6617335" cy="58883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2044700" y="710565"/>
            <a:ext cx="1080643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rPr>
              <a:t>Treatment with family history</a:t>
            </a:r>
            <a:endParaRPr lang="en-US" sz="6000" b="1">
              <a:solidFill>
                <a:schemeClr val="bg1"/>
              </a:solidFill>
              <a:effectLst>
                <a:outerShdw blurRad="38100" dist="25400" dir="5400000" algn="ctr" rotWithShape="0">
                  <a:srgbClr val="6E747A">
                    <a:alpha val="43000"/>
                  </a:srgbClr>
                </a:outerShdw>
              </a:effectLst>
            </a:endParaRPr>
          </a:p>
          <a:p>
            <a:endParaRPr lang="en-US" sz="60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6" name="Picture 5" descr="Screenshot (60)"/>
          <p:cNvPicPr>
            <a:picLocks noChangeAspect="1"/>
          </p:cNvPicPr>
          <p:nvPr/>
        </p:nvPicPr>
        <p:blipFill>
          <a:blip r:embed="rId2"/>
          <a:srcRect t="14351" r="37462" b="14243"/>
          <a:stretch>
            <a:fillRect/>
          </a:stretch>
        </p:blipFill>
        <p:spPr>
          <a:xfrm>
            <a:off x="853440" y="1701165"/>
            <a:ext cx="11997690" cy="63011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2044700" y="710565"/>
            <a:ext cx="1080643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rPr>
              <a:t>How is the treatment By family history</a:t>
            </a:r>
            <a:endParaRPr lang="en-US" sz="6000" b="1">
              <a:solidFill>
                <a:schemeClr val="bg1"/>
              </a:solidFill>
              <a:effectLst>
                <a:outerShdw blurRad="38100" dist="25400" dir="5400000" algn="ctr" rotWithShape="0">
                  <a:srgbClr val="6E747A">
                    <a:alpha val="43000"/>
                  </a:srgbClr>
                </a:outerShdw>
              </a:effectLst>
            </a:endParaRPr>
          </a:p>
          <a:p>
            <a:endParaRPr lang="en-US" sz="60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10" name="Picture 9" descr="Screenshot (61)"/>
          <p:cNvPicPr>
            <a:picLocks noChangeAspect="1"/>
          </p:cNvPicPr>
          <p:nvPr/>
        </p:nvPicPr>
        <p:blipFill>
          <a:blip r:embed="rId2"/>
          <a:srcRect t="19434" r="48809" b="58138"/>
          <a:stretch>
            <a:fillRect/>
          </a:stretch>
        </p:blipFill>
        <p:spPr>
          <a:xfrm>
            <a:off x="2044065" y="1701165"/>
            <a:ext cx="12406630" cy="1650365"/>
          </a:xfrm>
          <a:prstGeom prst="rect">
            <a:avLst/>
          </a:prstGeom>
        </p:spPr>
      </p:pic>
      <p:pic>
        <p:nvPicPr>
          <p:cNvPr id="11" name="Picture 10" descr="Screenshot (62)"/>
          <p:cNvPicPr>
            <a:picLocks noChangeAspect="1"/>
          </p:cNvPicPr>
          <p:nvPr/>
        </p:nvPicPr>
        <p:blipFill>
          <a:blip r:embed="rId3"/>
          <a:srcRect l="7233" t="10286" r="34988" b="19349"/>
          <a:stretch>
            <a:fillRect/>
          </a:stretch>
        </p:blipFill>
        <p:spPr>
          <a:xfrm>
            <a:off x="2039620" y="3351530"/>
            <a:ext cx="12638405" cy="48780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1404620" y="710565"/>
            <a:ext cx="1299718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rPr>
              <a:t>Training Accuracy and Testing Accuracy</a:t>
            </a:r>
            <a:endParaRPr lang="en-US" sz="6000" b="1">
              <a:solidFill>
                <a:schemeClr val="bg1"/>
              </a:solidFill>
              <a:effectLst>
                <a:outerShdw blurRad="38100" dist="25400" dir="5400000" algn="ctr" rotWithShape="0">
                  <a:srgbClr val="6E747A">
                    <a:alpha val="43000"/>
                  </a:srgbClr>
                </a:outerShdw>
              </a:effectLst>
            </a:endParaRPr>
          </a:p>
          <a:p>
            <a:endParaRPr lang="en-US" sz="60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10" name="Picture 9" descr="Screenshot (61)"/>
          <p:cNvPicPr>
            <a:picLocks noChangeAspect="1"/>
          </p:cNvPicPr>
          <p:nvPr/>
        </p:nvPicPr>
        <p:blipFill>
          <a:blip r:embed="rId2"/>
          <a:srcRect t="19434" r="48809" b="58138"/>
          <a:stretch>
            <a:fillRect/>
          </a:stretch>
        </p:blipFill>
        <p:spPr>
          <a:xfrm>
            <a:off x="2044065" y="1701165"/>
            <a:ext cx="12406630" cy="1650365"/>
          </a:xfrm>
          <a:prstGeom prst="rect">
            <a:avLst/>
          </a:prstGeom>
        </p:spPr>
      </p:pic>
      <p:pic>
        <p:nvPicPr>
          <p:cNvPr id="6" name="Picture 5" descr="Screenshot (63)"/>
          <p:cNvPicPr>
            <a:picLocks noChangeAspect="1"/>
          </p:cNvPicPr>
          <p:nvPr/>
        </p:nvPicPr>
        <p:blipFill>
          <a:blip r:embed="rId3"/>
          <a:srcRect l="15276" t="8356" r="18409" b="3711"/>
          <a:stretch>
            <a:fillRect/>
          </a:stretch>
        </p:blipFill>
        <p:spPr>
          <a:xfrm>
            <a:off x="2134870" y="1701165"/>
            <a:ext cx="8628380" cy="6214745"/>
          </a:xfrm>
          <a:prstGeom prst="rect">
            <a:avLst/>
          </a:prstGeom>
        </p:spPr>
      </p:pic>
      <p:pic>
        <p:nvPicPr>
          <p:cNvPr id="7" name="Picture 6" descr="Screenshot (64)"/>
          <p:cNvPicPr>
            <a:picLocks noChangeAspect="1"/>
          </p:cNvPicPr>
          <p:nvPr/>
        </p:nvPicPr>
        <p:blipFill>
          <a:blip r:embed="rId4"/>
          <a:srcRect l="8219" t="14611" r="27599" b="6386"/>
          <a:stretch>
            <a:fillRect/>
          </a:stretch>
        </p:blipFill>
        <p:spPr>
          <a:xfrm>
            <a:off x="1430020" y="1701165"/>
            <a:ext cx="13200380" cy="6527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sz="1400"/>
              <a:t>h</a:t>
            </a:r>
            <a:r>
              <a:rPr lang="en-US" sz="1400">
                <a:solidFill>
                  <a:schemeClr val="accent1"/>
                </a:solidFill>
                <a:effectLst>
                  <a:outerShdw blurRad="38100" dist="25400" dir="5400000" algn="ctr" rotWithShape="0">
                    <a:srgbClr val="6E747A">
                      <a:alpha val="43000"/>
                    </a:srgbClr>
                  </a:outerShdw>
                </a:effectLst>
              </a:rPr>
              <a:t>							</a:t>
            </a:r>
            <a:endParaRPr lang="en-US" sz="1400">
              <a:solidFill>
                <a:schemeClr val="accent1"/>
              </a:solidFill>
              <a:effectLst>
                <a:outerShdw blurRad="38100" dist="25400" dir="5400000" algn="ctr" rotWithShape="0">
                  <a:srgbClr val="6E747A">
                    <a:alpha val="43000"/>
                  </a:srgbClr>
                </a:outerShdw>
              </a:effectLst>
            </a:endParaRPr>
          </a:p>
          <a:p>
            <a:endParaRPr lang="en-US" sz="1400">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25654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3600" dirty="0"/>
          </a:p>
        </p:txBody>
      </p:sp>
      <p:sp>
        <p:nvSpPr>
          <p:cNvPr id="8" name="Text Box 7"/>
          <p:cNvSpPr txBox="1"/>
          <p:nvPr/>
        </p:nvSpPr>
        <p:spPr>
          <a:xfrm>
            <a:off x="635000" y="325755"/>
            <a:ext cx="13582650" cy="1582420"/>
          </a:xfrm>
          <a:prstGeom prst="rect">
            <a:avLst/>
          </a:prstGeom>
          <a:noFill/>
        </p:spPr>
        <p:txBody>
          <a:bodyPr wrap="square" rtlCol="0">
            <a:noAutofit/>
          </a:bodyPr>
          <a:p>
            <a:r>
              <a:rPr lang="en-US" sz="4800" b="1">
                <a:solidFill>
                  <a:schemeClr val="bg1"/>
                </a:solidFill>
                <a:effectLst>
                  <a:outerShdw blurRad="38100" dist="25400" dir="5400000" algn="ctr" rotWithShape="0">
                    <a:srgbClr val="6E747A">
                      <a:alpha val="43000"/>
                    </a:srgbClr>
                  </a:outerShdw>
                </a:effectLst>
              </a:rPr>
              <a:t>Logistic regression ,K Neighbour classifier,</a:t>
            </a:r>
            <a:endParaRPr lang="en-US" sz="4800" b="1">
              <a:solidFill>
                <a:schemeClr val="bg1"/>
              </a:solidFill>
              <a:effectLst>
                <a:outerShdw blurRad="38100" dist="25400" dir="5400000" algn="ctr" rotWithShape="0">
                  <a:srgbClr val="6E747A">
                    <a:alpha val="43000"/>
                  </a:srgbClr>
                </a:outerShdw>
              </a:effectLst>
            </a:endParaRPr>
          </a:p>
          <a:p>
            <a:r>
              <a:rPr lang="en-US" sz="4800" b="1">
                <a:solidFill>
                  <a:schemeClr val="bg1"/>
                </a:solidFill>
                <a:effectLst>
                  <a:outerShdw blurRad="38100" dist="25400" dir="5400000" algn="ctr" rotWithShape="0">
                    <a:srgbClr val="6E747A">
                      <a:alpha val="43000"/>
                    </a:srgbClr>
                  </a:outerShdw>
                </a:effectLst>
              </a:rPr>
              <a:t>K-nearest Neighbour and Desision tree classifier </a:t>
            </a:r>
            <a:endParaRPr lang="en-US" sz="4800" b="1">
              <a:solidFill>
                <a:schemeClr val="bg1"/>
              </a:solidFill>
              <a:effectLst>
                <a:outerShdw blurRad="38100" dist="25400" dir="5400000" algn="ctr" rotWithShape="0">
                  <a:srgbClr val="6E747A">
                    <a:alpha val="43000"/>
                  </a:srgbClr>
                </a:outerShdw>
              </a:effectLst>
            </a:endParaRPr>
          </a:p>
          <a:p>
            <a:endParaRPr lang="en-US" sz="48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014730"/>
          </a:xfrm>
          <a:prstGeom prst="rect">
            <a:avLst/>
          </a:prstGeom>
          <a:noFill/>
          <a:ln>
            <a:noFill/>
          </a:ln>
        </p:spPr>
        <p:txBody>
          <a:bodyPr wrap="none" rtlCol="0" anchor="t">
            <a:spAutoFit/>
          </a:bodyPr>
          <a:p>
            <a:pPr algn="ctr"/>
            <a:endParaRPr lang="en-US" sz="6000" b="1">
              <a:solidFill>
                <a:schemeClr val="accent1"/>
              </a:solidFill>
              <a:effectLst>
                <a:outerShdw blurRad="38100" dist="25400" dir="5400000" algn="ctr" rotWithShape="0">
                  <a:srgbClr val="6E747A">
                    <a:alpha val="43000"/>
                  </a:srgbClr>
                </a:outerShdw>
              </a:effectLst>
            </a:endParaRPr>
          </a:p>
        </p:txBody>
      </p:sp>
      <p:pic>
        <p:nvPicPr>
          <p:cNvPr id="6" name="Picture 5" descr="Screenshot (65)"/>
          <p:cNvPicPr>
            <a:picLocks noChangeAspect="1"/>
          </p:cNvPicPr>
          <p:nvPr/>
        </p:nvPicPr>
        <p:blipFill>
          <a:blip r:embed="rId2"/>
          <a:srcRect l="12263" t="13498" r="53206" b="7378"/>
          <a:stretch>
            <a:fillRect/>
          </a:stretch>
        </p:blipFill>
        <p:spPr>
          <a:xfrm>
            <a:off x="2044700" y="2213610"/>
            <a:ext cx="11346180" cy="59289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sz="1400"/>
              <a:t>h</a:t>
            </a:r>
            <a:r>
              <a:rPr lang="en-US" sz="1400">
                <a:solidFill>
                  <a:schemeClr val="accent1"/>
                </a:solidFill>
                <a:effectLst>
                  <a:outerShdw blurRad="38100" dist="25400" dir="5400000" algn="ctr" rotWithShape="0">
                    <a:srgbClr val="6E747A">
                      <a:alpha val="43000"/>
                    </a:srgbClr>
                  </a:outerShdw>
                </a:effectLst>
              </a:rPr>
              <a:t>							</a:t>
            </a:r>
            <a:endParaRPr lang="en-US" sz="1400">
              <a:solidFill>
                <a:schemeClr val="accent1"/>
              </a:solidFill>
              <a:effectLst>
                <a:outerShdw blurRad="38100" dist="25400" dir="5400000" algn="ctr" rotWithShape="0">
                  <a:srgbClr val="6E747A">
                    <a:alpha val="43000"/>
                  </a:srgbClr>
                </a:outerShdw>
              </a:effectLst>
            </a:endParaRPr>
          </a:p>
          <a:p>
            <a:endParaRPr lang="en-US" sz="1400">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25654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3600" dirty="0"/>
          </a:p>
        </p:txBody>
      </p:sp>
      <p:sp>
        <p:nvSpPr>
          <p:cNvPr id="8" name="Text Box 7"/>
          <p:cNvSpPr txBox="1"/>
          <p:nvPr/>
        </p:nvSpPr>
        <p:spPr>
          <a:xfrm>
            <a:off x="635000" y="325755"/>
            <a:ext cx="13582650" cy="1582420"/>
          </a:xfrm>
          <a:prstGeom prst="rect">
            <a:avLst/>
          </a:prstGeom>
          <a:noFill/>
        </p:spPr>
        <p:txBody>
          <a:bodyPr wrap="square" rtlCol="0">
            <a:noAutofit/>
          </a:bodyPr>
          <a:p>
            <a:r>
              <a:rPr lang="en-US" sz="4800" b="1">
                <a:solidFill>
                  <a:schemeClr val="bg1"/>
                </a:solidFill>
                <a:effectLst>
                  <a:outerShdw blurRad="38100" dist="25400" dir="5400000" algn="ctr" rotWithShape="0">
                    <a:srgbClr val="6E747A">
                      <a:alpha val="43000"/>
                    </a:srgbClr>
                  </a:outerShdw>
                </a:effectLst>
              </a:rPr>
              <a:t>Decision Tree Classifier and Random Forest Classifier</a:t>
            </a:r>
            <a:endParaRPr lang="en-US" sz="4800" b="1">
              <a:solidFill>
                <a:schemeClr val="bg1"/>
              </a:solidFill>
              <a:effectLst>
                <a:outerShdw blurRad="38100" dist="25400" dir="5400000" algn="ctr" rotWithShape="0">
                  <a:srgbClr val="6E747A">
                    <a:alpha val="43000"/>
                  </a:srgbClr>
                </a:outerShdw>
              </a:effectLst>
            </a:endParaRPr>
          </a:p>
          <a:p>
            <a:endParaRPr lang="en-US" sz="48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014730"/>
          </a:xfrm>
          <a:prstGeom prst="rect">
            <a:avLst/>
          </a:prstGeom>
          <a:noFill/>
          <a:ln>
            <a:noFill/>
          </a:ln>
        </p:spPr>
        <p:txBody>
          <a:bodyPr wrap="none" rtlCol="0" anchor="t">
            <a:spAutoFit/>
          </a:bodyPr>
          <a:p>
            <a:pPr algn="ctr"/>
            <a:endParaRPr lang="en-US" sz="6000" b="1">
              <a:solidFill>
                <a:schemeClr val="accent1"/>
              </a:solidFill>
              <a:effectLst>
                <a:outerShdw blurRad="38100" dist="25400" dir="5400000" algn="ctr" rotWithShape="0">
                  <a:srgbClr val="6E747A">
                    <a:alpha val="43000"/>
                  </a:srgbClr>
                </a:outerShdw>
              </a:effectLst>
            </a:endParaRPr>
          </a:p>
        </p:txBody>
      </p:sp>
      <p:pic>
        <p:nvPicPr>
          <p:cNvPr id="6" name="Picture 5" descr="C:\Users\admin\Pictures\Screenshots\Screenshot (66).pngScreenshot (66)"/>
          <p:cNvPicPr>
            <a:picLocks noChangeAspect="1"/>
          </p:cNvPicPr>
          <p:nvPr/>
        </p:nvPicPr>
        <p:blipFill>
          <a:blip r:embed="rId2"/>
          <a:srcRect l="9688" t="3529" r="29696" b="24154"/>
          <a:stretch>
            <a:fillRect/>
          </a:stretch>
        </p:blipFill>
        <p:spPr>
          <a:xfrm>
            <a:off x="1052195" y="1908175"/>
            <a:ext cx="11382375" cy="62998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pic>
        <p:nvPicPr>
          <p:cNvPr id="7" name="Picture 6" descr="Screenshot (40)"/>
          <p:cNvPicPr>
            <a:picLocks noChangeAspect="1"/>
          </p:cNvPicPr>
          <p:nvPr/>
        </p:nvPicPr>
        <p:blipFill>
          <a:blip r:embed="rId2"/>
          <a:srcRect l="5720" t="9340" r="6018" b="21623"/>
          <a:stretch>
            <a:fillRect/>
          </a:stretch>
        </p:blipFill>
        <p:spPr>
          <a:xfrm>
            <a:off x="1367155" y="2337435"/>
            <a:ext cx="11483975" cy="5050155"/>
          </a:xfrm>
          <a:prstGeom prst="rect">
            <a:avLst/>
          </a:prstGeom>
        </p:spPr>
      </p:pic>
      <p:sp>
        <p:nvSpPr>
          <p:cNvPr id="8" name="Text Box 7"/>
          <p:cNvSpPr txBox="1"/>
          <p:nvPr/>
        </p:nvSpPr>
        <p:spPr>
          <a:xfrm>
            <a:off x="2044700" y="710565"/>
            <a:ext cx="1080643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sym typeface="+mn-ea"/>
              </a:rPr>
              <a:t>Test and Train Model Algorithm</a:t>
            </a:r>
            <a:endParaRPr lang="en-US" sz="6000" b="1">
              <a:solidFill>
                <a:schemeClr val="accent1"/>
              </a:solidFill>
              <a:effectLst>
                <a:outerShdw blurRad="38100" dist="25400" dir="5400000" algn="ctr" rotWithShape="0">
                  <a:srgbClr val="6E747A">
                    <a:alpha val="43000"/>
                  </a:srgbClr>
                </a:outerShdw>
              </a:effectLst>
            </a:endParaRPr>
          </a:p>
          <a:p>
            <a:endParaRPr lang="en-US" sz="6000" b="1">
              <a:solidFill>
                <a:schemeClr val="accent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1041400" y="710565"/>
            <a:ext cx="1180973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sym typeface="+mn-ea"/>
              </a:rPr>
              <a:t>Support Vector Classifier Algorithm</a:t>
            </a:r>
            <a:endParaRPr lang="en-US" sz="6000" b="1">
              <a:solidFill>
                <a:schemeClr val="accent1"/>
              </a:solidFill>
              <a:effectLst>
                <a:outerShdw blurRad="38100" dist="25400" dir="5400000" algn="ctr" rotWithShape="0">
                  <a:srgbClr val="6E747A">
                    <a:alpha val="43000"/>
                  </a:srgbClr>
                </a:outerShdw>
              </a:effectLst>
            </a:endParaRPr>
          </a:p>
          <a:p>
            <a:endParaRPr lang="en-US" sz="6000" b="1">
              <a:solidFill>
                <a:schemeClr val="accent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6" name="Picture 5" descr="Screenshot (43)"/>
          <p:cNvPicPr>
            <a:picLocks noChangeAspect="1"/>
          </p:cNvPicPr>
          <p:nvPr/>
        </p:nvPicPr>
        <p:blipFill>
          <a:blip r:embed="rId2"/>
          <a:srcRect l="4934" t="10286" r="5437" b="23359"/>
          <a:stretch>
            <a:fillRect/>
          </a:stretch>
        </p:blipFill>
        <p:spPr>
          <a:xfrm>
            <a:off x="1189355" y="2341880"/>
            <a:ext cx="11661775" cy="48539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4" name="Text 2"/>
          <p:cNvSpPr/>
          <p:nvPr/>
        </p:nvSpPr>
        <p:spPr>
          <a:xfrm>
            <a:off x="1760220" y="656987"/>
            <a:ext cx="6949440" cy="694373"/>
          </a:xfrm>
          <a:prstGeom prst="rect">
            <a:avLst/>
          </a:prstGeom>
          <a:noFill/>
        </p:spPr>
        <p:txBody>
          <a:bodyPr wrap="none" rtlCol="0" anchor="t"/>
          <a:lstStyle/>
          <a:p>
            <a:pPr marL="0" indent="0">
              <a:lnSpc>
                <a:spcPts val="5470"/>
              </a:lnSpc>
              <a:buNone/>
            </a:pPr>
            <a:r>
              <a:rPr lang="en-US" sz="5400" b="1" dirty="0">
                <a:solidFill>
                  <a:srgbClr val="60A9FF"/>
                </a:solidFill>
                <a:latin typeface="Times New Roman" panose="02020603050405020304" charset="0"/>
                <a:ea typeface="Barlow" pitchFamily="34" charset="-122"/>
                <a:cs typeface="Times New Roman" panose="02020603050405020304" charset="0"/>
              </a:rPr>
              <a:t>Data Extraction in Notebook</a:t>
            </a:r>
            <a:endParaRPr lang="en-US" sz="5400" b="1" dirty="0">
              <a:solidFill>
                <a:srgbClr val="60A9FF"/>
              </a:solidFill>
              <a:latin typeface="Times New Roman" panose="02020603050405020304" charset="0"/>
              <a:ea typeface="Barlow" pitchFamily="34" charset="-122"/>
              <a:cs typeface="Times New Roman" panose="02020603050405020304" charset="0"/>
            </a:endParaRPr>
          </a:p>
        </p:txBody>
      </p:sp>
      <p:sp>
        <p:nvSpPr>
          <p:cNvPr id="5" name="Shape 3"/>
          <p:cNvSpPr/>
          <p:nvPr/>
        </p:nvSpPr>
        <p:spPr>
          <a:xfrm>
            <a:off x="2043589" y="1795701"/>
            <a:ext cx="99893" cy="5776793"/>
          </a:xfrm>
          <a:prstGeom prst="rect">
            <a:avLst/>
          </a:prstGeom>
          <a:solidFill>
            <a:srgbClr val="F2F2F2"/>
          </a:solidFill>
        </p:spPr>
      </p:sp>
      <p:sp>
        <p:nvSpPr>
          <p:cNvPr id="6" name="Shape 4"/>
          <p:cNvSpPr/>
          <p:nvPr/>
        </p:nvSpPr>
        <p:spPr>
          <a:xfrm>
            <a:off x="2343448" y="2169259"/>
            <a:ext cx="777597" cy="99893"/>
          </a:xfrm>
          <a:prstGeom prst="rect">
            <a:avLst/>
          </a:prstGeom>
          <a:solidFill>
            <a:srgbClr val="F2F2F2"/>
          </a:solidFill>
        </p:spPr>
      </p:sp>
      <p:sp>
        <p:nvSpPr>
          <p:cNvPr id="7" name="Shape 5"/>
          <p:cNvSpPr/>
          <p:nvPr/>
        </p:nvSpPr>
        <p:spPr>
          <a:xfrm>
            <a:off x="1843504" y="1969294"/>
            <a:ext cx="499943" cy="499943"/>
          </a:xfrm>
          <a:prstGeom prst="roundRect">
            <a:avLst>
              <a:gd name="adj" fmla="val 26667"/>
            </a:avLst>
          </a:prstGeom>
          <a:solidFill>
            <a:srgbClr val="F2F2F2"/>
          </a:solidFill>
        </p:spPr>
      </p:sp>
      <p:sp>
        <p:nvSpPr>
          <p:cNvPr id="8" name="Text 6"/>
          <p:cNvSpPr/>
          <p:nvPr/>
        </p:nvSpPr>
        <p:spPr>
          <a:xfrm>
            <a:off x="2036266" y="2010966"/>
            <a:ext cx="114300" cy="416481"/>
          </a:xfrm>
          <a:prstGeom prst="rect">
            <a:avLst/>
          </a:prstGeom>
          <a:noFill/>
        </p:spPr>
        <p:txBody>
          <a:bodyPr wrap="none" rtlCol="0" anchor="t"/>
          <a:lstStyle/>
          <a:p>
            <a:pPr marL="0" indent="0" algn="ctr">
              <a:lnSpc>
                <a:spcPts val="3280"/>
              </a:lnSpc>
              <a:buNone/>
            </a:pPr>
            <a:r>
              <a:rPr lang="en-US" sz="3600" b="1" dirty="0">
                <a:solidFill>
                  <a:srgbClr val="000000"/>
                </a:solidFill>
                <a:latin typeface="Times New Roman" panose="02020603050405020304" charset="0"/>
                <a:ea typeface="Barlow" pitchFamily="34" charset="-122"/>
                <a:cs typeface="Times New Roman" panose="02020603050405020304" charset="0"/>
              </a:rPr>
              <a:t>1</a:t>
            </a:r>
            <a:endParaRPr lang="en-US" sz="3600" b="1" dirty="0">
              <a:solidFill>
                <a:srgbClr val="000000"/>
              </a:solidFill>
              <a:latin typeface="Times New Roman" panose="02020603050405020304" charset="0"/>
              <a:ea typeface="Barlow" pitchFamily="34" charset="-122"/>
              <a:cs typeface="Times New Roman" panose="02020603050405020304" charset="0"/>
            </a:endParaRPr>
          </a:p>
        </p:txBody>
      </p:sp>
      <p:sp>
        <p:nvSpPr>
          <p:cNvPr id="9" name="Text 7"/>
          <p:cNvSpPr/>
          <p:nvPr/>
        </p:nvSpPr>
        <p:spPr>
          <a:xfrm>
            <a:off x="3315533" y="2017871"/>
            <a:ext cx="2221944" cy="347186"/>
          </a:xfrm>
          <a:prstGeom prst="rect">
            <a:avLst/>
          </a:prstGeom>
          <a:noFill/>
        </p:spPr>
        <p:txBody>
          <a:bodyPr wrap="none" rtlCol="0" anchor="t"/>
          <a:lstStyle/>
          <a:p>
            <a:pPr marL="0" indent="0" algn="l">
              <a:lnSpc>
                <a:spcPts val="2735"/>
              </a:lnSpc>
              <a:buNone/>
            </a:pPr>
            <a:r>
              <a:rPr lang="en-US" sz="3200" b="1" dirty="0">
                <a:solidFill>
                  <a:srgbClr val="60A9FF"/>
                </a:solidFill>
                <a:latin typeface="Times New Roman" panose="02020603050405020304" charset="0"/>
                <a:ea typeface="Barlow" pitchFamily="34" charset="-122"/>
                <a:cs typeface="Times New Roman" panose="02020603050405020304" charset="0"/>
              </a:rPr>
              <a:t>Web Scraping</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10" name="Text 8"/>
          <p:cNvSpPr/>
          <p:nvPr/>
        </p:nvSpPr>
        <p:spPr>
          <a:xfrm>
            <a:off x="3315533" y="2587228"/>
            <a:ext cx="9554647" cy="710803"/>
          </a:xfrm>
          <a:prstGeom prst="rect">
            <a:avLst/>
          </a:prstGeom>
          <a:noFill/>
        </p:spPr>
        <p:txBody>
          <a:bodyPr wrap="square" rtlCol="0" anchor="t"/>
          <a:lstStyle/>
          <a:p>
            <a:pPr marL="0" indent="0" algn="l">
              <a:lnSpc>
                <a:spcPts val="2800"/>
              </a:lnSpc>
              <a:buNone/>
            </a:pPr>
            <a:r>
              <a:rPr lang="en-US" sz="2400" dirty="0">
                <a:solidFill>
                  <a:srgbClr val="EEEFF5"/>
                </a:solidFill>
                <a:latin typeface="Times New Roman" panose="02020603050405020304" charset="0"/>
                <a:ea typeface="Montserrat" pitchFamily="34" charset="-122"/>
                <a:cs typeface="Times New Roman" panose="02020603050405020304" charset="0"/>
              </a:rPr>
              <a:t>Explore web scraping techniques to extract relevant data for our campaign from various online sources.</a:t>
            </a:r>
            <a:endParaRPr lang="en-US" sz="2400" dirty="0">
              <a:solidFill>
                <a:srgbClr val="EEEFF5"/>
              </a:solidFill>
              <a:latin typeface="Times New Roman" panose="02020603050405020304" charset="0"/>
              <a:ea typeface="Montserrat" pitchFamily="34" charset="-122"/>
              <a:cs typeface="Times New Roman" panose="02020603050405020304" charset="0"/>
            </a:endParaRPr>
          </a:p>
        </p:txBody>
      </p:sp>
      <p:sp>
        <p:nvSpPr>
          <p:cNvPr id="11" name="Shape 9"/>
          <p:cNvSpPr/>
          <p:nvPr/>
        </p:nvSpPr>
        <p:spPr>
          <a:xfrm>
            <a:off x="2343448" y="4168914"/>
            <a:ext cx="777597" cy="99893"/>
          </a:xfrm>
          <a:prstGeom prst="rect">
            <a:avLst/>
          </a:prstGeom>
          <a:solidFill>
            <a:srgbClr val="F2F2F2"/>
          </a:solidFill>
        </p:spPr>
      </p:sp>
      <p:sp>
        <p:nvSpPr>
          <p:cNvPr id="12" name="Shape 10"/>
          <p:cNvSpPr/>
          <p:nvPr/>
        </p:nvSpPr>
        <p:spPr>
          <a:xfrm>
            <a:off x="1843504" y="3968948"/>
            <a:ext cx="499943" cy="499943"/>
          </a:xfrm>
          <a:prstGeom prst="roundRect">
            <a:avLst>
              <a:gd name="adj" fmla="val 26667"/>
            </a:avLst>
          </a:prstGeom>
          <a:solidFill>
            <a:srgbClr val="F2F2F2"/>
          </a:solidFill>
        </p:spPr>
      </p:sp>
      <p:sp>
        <p:nvSpPr>
          <p:cNvPr id="13" name="Text 11"/>
          <p:cNvSpPr/>
          <p:nvPr/>
        </p:nvSpPr>
        <p:spPr>
          <a:xfrm>
            <a:off x="2001976" y="4010620"/>
            <a:ext cx="182880" cy="416481"/>
          </a:xfrm>
          <a:prstGeom prst="rect">
            <a:avLst/>
          </a:prstGeom>
          <a:noFill/>
        </p:spPr>
        <p:txBody>
          <a:bodyPr wrap="none" rtlCol="0" anchor="t"/>
          <a:lstStyle/>
          <a:p>
            <a:pPr marL="0" indent="0" algn="ctr">
              <a:lnSpc>
                <a:spcPts val="3280"/>
              </a:lnSpc>
              <a:buNone/>
            </a:pPr>
            <a:r>
              <a:rPr lang="en-US" sz="3600" b="1" dirty="0">
                <a:solidFill>
                  <a:srgbClr val="000000"/>
                </a:solidFill>
                <a:latin typeface="Times New Roman" panose="02020603050405020304" charset="0"/>
                <a:ea typeface="Barlow" pitchFamily="34" charset="-122"/>
                <a:cs typeface="Times New Roman" panose="02020603050405020304" charset="0"/>
              </a:rPr>
              <a:t>2</a:t>
            </a:r>
            <a:endParaRPr lang="en-US" sz="3600" b="1" dirty="0">
              <a:solidFill>
                <a:srgbClr val="000000"/>
              </a:solidFill>
              <a:latin typeface="Times New Roman" panose="02020603050405020304" charset="0"/>
              <a:ea typeface="Barlow" pitchFamily="34" charset="-122"/>
              <a:cs typeface="Times New Roman" panose="02020603050405020304" charset="0"/>
            </a:endParaRPr>
          </a:p>
        </p:txBody>
      </p:sp>
      <p:sp>
        <p:nvSpPr>
          <p:cNvPr id="14" name="Text 12"/>
          <p:cNvSpPr/>
          <p:nvPr/>
        </p:nvSpPr>
        <p:spPr>
          <a:xfrm>
            <a:off x="3315533" y="4017526"/>
            <a:ext cx="2221944" cy="347186"/>
          </a:xfrm>
          <a:prstGeom prst="rect">
            <a:avLst/>
          </a:prstGeom>
          <a:noFill/>
        </p:spPr>
        <p:txBody>
          <a:bodyPr wrap="none" rtlCol="0" anchor="t"/>
          <a:lstStyle/>
          <a:p>
            <a:pPr marL="0" indent="0" algn="l">
              <a:lnSpc>
                <a:spcPts val="2735"/>
              </a:lnSpc>
              <a:buNone/>
            </a:pPr>
            <a:r>
              <a:rPr lang="en-US" sz="3200" b="1" dirty="0">
                <a:solidFill>
                  <a:srgbClr val="60A9FF"/>
                </a:solidFill>
                <a:latin typeface="Times New Roman" panose="02020603050405020304" charset="0"/>
                <a:ea typeface="Barlow" pitchFamily="34" charset="-122"/>
                <a:cs typeface="Times New Roman" panose="02020603050405020304" charset="0"/>
              </a:rPr>
              <a:t>API Integration</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15" name="Text 13"/>
          <p:cNvSpPr/>
          <p:nvPr/>
        </p:nvSpPr>
        <p:spPr>
          <a:xfrm>
            <a:off x="3315533" y="4586883"/>
            <a:ext cx="9554647" cy="710803"/>
          </a:xfrm>
          <a:prstGeom prst="rect">
            <a:avLst/>
          </a:prstGeom>
          <a:noFill/>
        </p:spPr>
        <p:txBody>
          <a:bodyPr wrap="square" rtlCol="0" anchor="t"/>
          <a:lstStyle/>
          <a:p>
            <a:pPr marL="0" indent="0" algn="l">
              <a:lnSpc>
                <a:spcPts val="2800"/>
              </a:lnSpc>
              <a:buNone/>
            </a:pPr>
            <a:r>
              <a:rPr lang="en-US" sz="2400" dirty="0">
                <a:solidFill>
                  <a:srgbClr val="EEEFF5"/>
                </a:solidFill>
                <a:latin typeface="Times New Roman" panose="02020603050405020304" charset="0"/>
                <a:ea typeface="Montserrat" pitchFamily="34" charset="-122"/>
                <a:cs typeface="Times New Roman" panose="02020603050405020304" charset="0"/>
              </a:rPr>
              <a:t>Learn how to integrate APIs to fetch real-time data and make our campaign more informative and up-to-date.</a:t>
            </a:r>
            <a:endParaRPr lang="en-US" sz="2400" dirty="0">
              <a:solidFill>
                <a:srgbClr val="EEEFF5"/>
              </a:solidFill>
              <a:latin typeface="Times New Roman" panose="02020603050405020304" charset="0"/>
              <a:ea typeface="Montserrat" pitchFamily="34" charset="-122"/>
              <a:cs typeface="Times New Roman" panose="02020603050405020304" charset="0"/>
            </a:endParaRPr>
          </a:p>
        </p:txBody>
      </p:sp>
      <p:sp>
        <p:nvSpPr>
          <p:cNvPr id="16" name="Shape 14"/>
          <p:cNvSpPr/>
          <p:nvPr/>
        </p:nvSpPr>
        <p:spPr>
          <a:xfrm>
            <a:off x="2343448" y="6168569"/>
            <a:ext cx="777597" cy="99893"/>
          </a:xfrm>
          <a:prstGeom prst="rect">
            <a:avLst/>
          </a:prstGeom>
          <a:solidFill>
            <a:srgbClr val="F2F2F2"/>
          </a:solidFill>
        </p:spPr>
      </p:sp>
      <p:sp>
        <p:nvSpPr>
          <p:cNvPr id="17" name="Shape 15"/>
          <p:cNvSpPr/>
          <p:nvPr/>
        </p:nvSpPr>
        <p:spPr>
          <a:xfrm>
            <a:off x="1843504" y="5968603"/>
            <a:ext cx="499943" cy="499943"/>
          </a:xfrm>
          <a:prstGeom prst="roundRect">
            <a:avLst>
              <a:gd name="adj" fmla="val 26667"/>
            </a:avLst>
          </a:prstGeom>
          <a:solidFill>
            <a:srgbClr val="F2F2F2"/>
          </a:solidFill>
        </p:spPr>
      </p:sp>
      <p:sp>
        <p:nvSpPr>
          <p:cNvPr id="18" name="Text 16"/>
          <p:cNvSpPr/>
          <p:nvPr/>
        </p:nvSpPr>
        <p:spPr>
          <a:xfrm>
            <a:off x="2001976" y="6010275"/>
            <a:ext cx="182880" cy="416481"/>
          </a:xfrm>
          <a:prstGeom prst="rect">
            <a:avLst/>
          </a:prstGeom>
          <a:noFill/>
        </p:spPr>
        <p:txBody>
          <a:bodyPr wrap="none" rtlCol="0" anchor="t"/>
          <a:lstStyle/>
          <a:p>
            <a:pPr marL="0" indent="0" algn="ctr">
              <a:lnSpc>
                <a:spcPts val="3280"/>
              </a:lnSpc>
              <a:buNone/>
            </a:pPr>
            <a:r>
              <a:rPr lang="en-US" sz="3600" b="1" dirty="0">
                <a:solidFill>
                  <a:srgbClr val="000000"/>
                </a:solidFill>
                <a:latin typeface="Times New Roman" panose="02020603050405020304" charset="0"/>
                <a:ea typeface="Barlow" pitchFamily="34" charset="-122"/>
                <a:cs typeface="Times New Roman" panose="02020603050405020304" charset="0"/>
              </a:rPr>
              <a:t>3</a:t>
            </a:r>
            <a:endParaRPr lang="en-US" sz="3600" b="1" dirty="0">
              <a:solidFill>
                <a:srgbClr val="000000"/>
              </a:solidFill>
              <a:latin typeface="Times New Roman" panose="02020603050405020304" charset="0"/>
              <a:ea typeface="Barlow" pitchFamily="34" charset="-122"/>
              <a:cs typeface="Times New Roman" panose="02020603050405020304" charset="0"/>
            </a:endParaRPr>
          </a:p>
        </p:txBody>
      </p:sp>
      <p:sp>
        <p:nvSpPr>
          <p:cNvPr id="19" name="Text 17"/>
          <p:cNvSpPr/>
          <p:nvPr/>
        </p:nvSpPr>
        <p:spPr>
          <a:xfrm>
            <a:off x="3315533" y="6017181"/>
            <a:ext cx="4046220" cy="347186"/>
          </a:xfrm>
          <a:prstGeom prst="rect">
            <a:avLst/>
          </a:prstGeom>
          <a:noFill/>
        </p:spPr>
        <p:txBody>
          <a:bodyPr wrap="none" rtlCol="0" anchor="t"/>
          <a:lstStyle/>
          <a:p>
            <a:pPr marL="0" indent="0" algn="l">
              <a:lnSpc>
                <a:spcPts val="2735"/>
              </a:lnSpc>
              <a:buNone/>
            </a:pPr>
            <a:r>
              <a:rPr lang="en-US" sz="3200" b="1" dirty="0">
                <a:solidFill>
                  <a:srgbClr val="60A9FF"/>
                </a:solidFill>
                <a:latin typeface="Times New Roman" panose="02020603050405020304" charset="0"/>
                <a:ea typeface="Barlow" pitchFamily="34" charset="-122"/>
                <a:cs typeface="Times New Roman" panose="02020603050405020304" charset="0"/>
              </a:rPr>
              <a:t>Data Cleaning and Preprocessing</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20" name="Text 18"/>
          <p:cNvSpPr/>
          <p:nvPr/>
        </p:nvSpPr>
        <p:spPr>
          <a:xfrm>
            <a:off x="3315533" y="6586538"/>
            <a:ext cx="9554647" cy="710803"/>
          </a:xfrm>
          <a:prstGeom prst="rect">
            <a:avLst/>
          </a:prstGeom>
          <a:noFill/>
        </p:spPr>
        <p:txBody>
          <a:bodyPr wrap="square" rtlCol="0" anchor="t"/>
          <a:lstStyle/>
          <a:p>
            <a:pPr marL="0" indent="0" algn="l">
              <a:lnSpc>
                <a:spcPts val="2800"/>
              </a:lnSpc>
              <a:buNone/>
            </a:pPr>
            <a:r>
              <a:rPr lang="en-US" sz="2400" dirty="0">
                <a:solidFill>
                  <a:srgbClr val="EEEFF5"/>
                </a:solidFill>
                <a:latin typeface="Times New Roman" panose="02020603050405020304" charset="0"/>
                <a:ea typeface="Montserrat" pitchFamily="34" charset="-122"/>
                <a:cs typeface="Times New Roman" panose="02020603050405020304" charset="0"/>
              </a:rPr>
              <a:t>Understand the importance of data cleaning and preprocessing to ensure the accuracy and reliability of the extracted data.</a:t>
            </a:r>
            <a:endParaRPr lang="en-US" sz="2400" dirty="0">
              <a:solidFill>
                <a:srgbClr val="EEEFF5"/>
              </a:solidFill>
              <a:latin typeface="Times New Roman" panose="02020603050405020304" charset="0"/>
              <a:ea typeface="Montserrat" pitchFamily="34" charset="-122"/>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9144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pic>
        <p:nvPicPr>
          <p:cNvPr id="7" name="Picture 6" descr="Screenshot (41)"/>
          <p:cNvPicPr>
            <a:picLocks noChangeAspect="1"/>
          </p:cNvPicPr>
          <p:nvPr/>
        </p:nvPicPr>
        <p:blipFill>
          <a:blip r:embed="rId2"/>
          <a:srcRect l="5588" t="9991" r="4617" b="14965"/>
          <a:stretch>
            <a:fillRect/>
          </a:stretch>
        </p:blipFill>
        <p:spPr>
          <a:xfrm>
            <a:off x="1174750" y="2183130"/>
            <a:ext cx="12280900" cy="5483225"/>
          </a:xfrm>
          <a:prstGeom prst="rect">
            <a:avLst/>
          </a:prstGeom>
        </p:spPr>
      </p:pic>
      <p:sp>
        <p:nvSpPr>
          <p:cNvPr id="8" name="Rectangles 7"/>
          <p:cNvSpPr/>
          <p:nvPr/>
        </p:nvSpPr>
        <p:spPr>
          <a:xfrm>
            <a:off x="3380740" y="569595"/>
            <a:ext cx="8425180" cy="1186815"/>
          </a:xfrm>
          <a:prstGeom prst="rect">
            <a:avLst/>
          </a:prstGeom>
          <a:noFill/>
          <a:ln>
            <a:noFill/>
          </a:ln>
        </p:spPr>
        <p:txBody>
          <a:bodyPr wrap="none" rtlCol="0" anchor="t">
            <a:noAutofit/>
          </a:bodyPr>
          <a:p>
            <a:pPr algn="ctr"/>
            <a:r>
              <a:rPr lang="en-US" altLang="zh-CN" sz="7200" b="1">
                <a:solidFill>
                  <a:schemeClr val="bg2"/>
                </a:solidFill>
                <a:effectLst>
                  <a:innerShdw blurRad="63500" dist="50800" dir="13500000">
                    <a:srgbClr val="000000">
                      <a:alpha val="50000"/>
                    </a:srgbClr>
                  </a:innerShdw>
                </a:effectLst>
              </a:rPr>
              <a:t>Random Forest Classifier Algorithm</a:t>
            </a:r>
            <a:endParaRPr lang="en-US" altLang="zh-CN" sz="7200" b="1">
              <a:solidFill>
                <a:schemeClr val="bg2"/>
              </a:solidFill>
              <a:effectLst>
                <a:innerShdw blurRad="63500" dist="50800" dir="13500000">
                  <a:srgbClr val="000000">
                    <a:alpha val="50000"/>
                  </a:srgbClr>
                </a:innerShdw>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Rectangles 7"/>
          <p:cNvSpPr/>
          <p:nvPr/>
        </p:nvSpPr>
        <p:spPr>
          <a:xfrm>
            <a:off x="2143125" y="739775"/>
            <a:ext cx="10692130" cy="2244090"/>
          </a:xfrm>
          <a:prstGeom prst="rect">
            <a:avLst/>
          </a:prstGeom>
          <a:noFill/>
          <a:ln>
            <a:noFill/>
          </a:ln>
        </p:spPr>
        <p:txBody>
          <a:bodyPr wrap="none" rtlCol="0" anchor="t">
            <a:noAutofit/>
          </a:bodyPr>
          <a:p>
            <a:pPr algn="ctr"/>
            <a:endParaRPr lang="en-US" altLang="zh-CN" sz="7200" b="1">
              <a:solidFill>
                <a:schemeClr val="bg2"/>
              </a:solidFill>
              <a:effectLst>
                <a:innerShdw blurRad="63500" dist="50800" dir="13500000">
                  <a:srgbClr val="000000">
                    <a:alpha val="50000"/>
                  </a:srgbClr>
                </a:innerShdw>
              </a:effectLst>
            </a:endParaRPr>
          </a:p>
        </p:txBody>
      </p:sp>
      <p:sp>
        <p:nvSpPr>
          <p:cNvPr id="9" name="Rectangles 8"/>
          <p:cNvSpPr/>
          <p:nvPr/>
        </p:nvSpPr>
        <p:spPr>
          <a:xfrm>
            <a:off x="2654935" y="354330"/>
            <a:ext cx="5520055" cy="2630170"/>
          </a:xfrm>
          <a:prstGeom prst="rect">
            <a:avLst/>
          </a:prstGeom>
          <a:noFill/>
          <a:ln>
            <a:noFill/>
          </a:ln>
        </p:spPr>
        <p:txBody>
          <a:bodyPr wrap="none" rtlCol="0" anchor="t">
            <a:noAutofit/>
          </a:bodyPr>
          <a:p>
            <a:pPr algn="ctr"/>
            <a:r>
              <a:rPr lang="en-US" altLang="zh-CN" sz="7200" b="1">
                <a:solidFill>
                  <a:schemeClr val="bg2"/>
                </a:solidFill>
                <a:effectLst>
                  <a:innerShdw blurRad="63500" dist="50800" dir="13500000">
                    <a:srgbClr val="000000">
                      <a:alpha val="50000"/>
                    </a:srgbClr>
                  </a:innerShdw>
                </a:effectLst>
              </a:rPr>
              <a:t>                K Nearest Neighbour Algorithm</a:t>
            </a:r>
            <a:endParaRPr lang="en-US" altLang="zh-CN" sz="7200" b="1">
              <a:solidFill>
                <a:schemeClr val="bg2"/>
              </a:solidFill>
              <a:effectLst>
                <a:innerShdw blurRad="63500" dist="50800" dir="13500000">
                  <a:srgbClr val="000000">
                    <a:alpha val="50000"/>
                  </a:srgbClr>
                </a:innerShdw>
              </a:effectLst>
            </a:endParaRPr>
          </a:p>
        </p:txBody>
      </p:sp>
      <p:pic>
        <p:nvPicPr>
          <p:cNvPr id="11" name="Picture 10" descr="Screenshot (42)"/>
          <p:cNvPicPr>
            <a:picLocks noChangeAspect="1"/>
          </p:cNvPicPr>
          <p:nvPr/>
        </p:nvPicPr>
        <p:blipFill>
          <a:blip r:embed="rId2"/>
          <a:srcRect t="8533" r="5120" b="23438"/>
          <a:stretch>
            <a:fillRect/>
          </a:stretch>
        </p:blipFill>
        <p:spPr>
          <a:xfrm>
            <a:off x="993140" y="2341245"/>
            <a:ext cx="12345035" cy="49764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Rectangles 7"/>
          <p:cNvSpPr/>
          <p:nvPr/>
        </p:nvSpPr>
        <p:spPr>
          <a:xfrm>
            <a:off x="2143125" y="739775"/>
            <a:ext cx="10692130" cy="2244090"/>
          </a:xfrm>
          <a:prstGeom prst="rect">
            <a:avLst/>
          </a:prstGeom>
          <a:noFill/>
          <a:ln>
            <a:noFill/>
          </a:ln>
        </p:spPr>
        <p:txBody>
          <a:bodyPr wrap="none" rtlCol="0" anchor="t">
            <a:noAutofit/>
          </a:bodyPr>
          <a:p>
            <a:pPr algn="ctr"/>
            <a:endParaRPr lang="en-US" altLang="zh-CN" sz="7200" b="1">
              <a:solidFill>
                <a:schemeClr val="bg2"/>
              </a:solidFill>
              <a:effectLst>
                <a:innerShdw blurRad="63500" dist="50800" dir="13500000">
                  <a:srgbClr val="000000">
                    <a:alpha val="50000"/>
                  </a:srgbClr>
                </a:innerShdw>
              </a:effectLst>
            </a:endParaRPr>
          </a:p>
        </p:txBody>
      </p:sp>
      <p:sp>
        <p:nvSpPr>
          <p:cNvPr id="9" name="Rectangles 8"/>
          <p:cNvSpPr/>
          <p:nvPr/>
        </p:nvSpPr>
        <p:spPr>
          <a:xfrm>
            <a:off x="2654935" y="354330"/>
            <a:ext cx="5520055" cy="2630170"/>
          </a:xfrm>
          <a:prstGeom prst="rect">
            <a:avLst/>
          </a:prstGeom>
          <a:noFill/>
          <a:ln>
            <a:noFill/>
          </a:ln>
        </p:spPr>
        <p:txBody>
          <a:bodyPr wrap="none" rtlCol="0" anchor="t">
            <a:noAutofit/>
          </a:bodyPr>
          <a:p>
            <a:pPr algn="ctr"/>
            <a:r>
              <a:rPr lang="en-US" altLang="zh-CN" sz="7200" b="1">
                <a:solidFill>
                  <a:schemeClr val="bg2"/>
                </a:solidFill>
                <a:effectLst>
                  <a:innerShdw blurRad="63500" dist="50800" dir="13500000">
                    <a:srgbClr val="000000">
                      <a:alpha val="50000"/>
                    </a:srgbClr>
                  </a:innerShdw>
                </a:effectLst>
              </a:rPr>
              <a:t>                Decision Tree Algorithm</a:t>
            </a:r>
            <a:endParaRPr lang="en-US" altLang="zh-CN" sz="7200" b="1">
              <a:solidFill>
                <a:schemeClr val="bg2"/>
              </a:solidFill>
              <a:effectLst>
                <a:innerShdw blurRad="63500" dist="50800" dir="13500000">
                  <a:srgbClr val="000000">
                    <a:alpha val="50000"/>
                  </a:srgbClr>
                </a:innerShdw>
              </a:effectLst>
            </a:endParaRPr>
          </a:p>
        </p:txBody>
      </p:sp>
      <p:pic>
        <p:nvPicPr>
          <p:cNvPr id="7" name="Picture 6" descr="Screenshot (44)"/>
          <p:cNvPicPr>
            <a:picLocks noChangeAspect="1"/>
          </p:cNvPicPr>
          <p:nvPr/>
        </p:nvPicPr>
        <p:blipFill>
          <a:blip r:embed="rId2"/>
          <a:srcRect t="9410" r="5974" b="22856"/>
          <a:stretch>
            <a:fillRect/>
          </a:stretch>
        </p:blipFill>
        <p:spPr>
          <a:xfrm>
            <a:off x="601345" y="2170430"/>
            <a:ext cx="12233910" cy="49549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4" name="Text 2"/>
          <p:cNvSpPr/>
          <p:nvPr/>
        </p:nvSpPr>
        <p:spPr>
          <a:xfrm>
            <a:off x="833199" y="2357080"/>
            <a:ext cx="4443889" cy="694373"/>
          </a:xfrm>
          <a:prstGeom prst="rect">
            <a:avLst/>
          </a:prstGeom>
          <a:noFill/>
        </p:spPr>
        <p:txBody>
          <a:bodyPr wrap="none" rtlCol="0" anchor="t"/>
          <a:lstStyle/>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Conclusion</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5" name="Text 3"/>
          <p:cNvSpPr/>
          <p:nvPr/>
        </p:nvSpPr>
        <p:spPr>
          <a:xfrm>
            <a:off x="833199" y="3384709"/>
            <a:ext cx="7477601" cy="2487811"/>
          </a:xfrm>
          <a:prstGeom prst="rect">
            <a:avLst/>
          </a:prstGeom>
          <a:noFill/>
        </p:spPr>
        <p:txBody>
          <a:bodyPr wrap="square" rtlCol="0" anchor="t"/>
          <a:lstStyle/>
          <a:p>
            <a:pPr marL="0" indent="0">
              <a:lnSpc>
                <a:spcPts val="2800"/>
              </a:lnSpc>
              <a:buNone/>
            </a:pPr>
            <a:r>
              <a:rPr lang="en-US" sz="3600" dirty="0">
                <a:solidFill>
                  <a:srgbClr val="EEEFF5"/>
                </a:solidFill>
                <a:latin typeface="Times New Roman" panose="02020603050405020304" charset="0"/>
                <a:ea typeface="Montserrat" pitchFamily="34" charset="-122"/>
                <a:cs typeface="Times New Roman" panose="02020603050405020304" charset="0"/>
              </a:rPr>
              <a:t>In conclusion, through this Public Health Awareness Campaign, we have covered a range of important topics, from Jupyter Notebook code implementation and data extraction to the utilization of various machine learning algorithms. By leveraging these technologies, we are confident in our ability to raise awareness effectively and make a positive impact on public health. Together, let's work towards a healthier future!</a:t>
            </a:r>
            <a:endParaRPr lang="en-US" sz="36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6"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8" name="Picture 7" descr="images"/>
          <p:cNvPicPr>
            <a:picLocks noChangeAspect="1"/>
          </p:cNvPicPr>
          <p:nvPr/>
        </p:nvPicPr>
        <p:blipFill>
          <a:blip r:embed="rId2"/>
          <a:stretch>
            <a:fillRect/>
          </a:stretch>
        </p:blipFill>
        <p:spPr>
          <a:xfrm>
            <a:off x="8803640" y="1812290"/>
            <a:ext cx="5751830" cy="51161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91289" y="1262698"/>
            <a:ext cx="7477601" cy="4166235"/>
          </a:xfrm>
          <a:prstGeom prst="rect">
            <a:avLst/>
          </a:prstGeom>
          <a:noFill/>
        </p:spPr>
        <p:txBody>
          <a:bodyPr wrap="square" rtlCol="0" anchor="t"/>
          <a:lstStyle/>
          <a:p>
            <a:pPr marL="0" indent="0">
              <a:lnSpc>
                <a:spcPts val="5470"/>
              </a:lnSpc>
              <a:buNone/>
            </a:pPr>
            <a:r>
              <a:rPr lang="en-US" sz="4375" b="1" dirty="0">
                <a:solidFill>
                  <a:srgbClr val="60A9FF"/>
                </a:solidFill>
                <a:latin typeface="Arial Black" panose="020B0A04020102020204" charset="0"/>
                <a:ea typeface="Barlow" pitchFamily="34" charset="-122"/>
                <a:cs typeface="Arial Black" panose="020B0A04020102020204" charset="0"/>
              </a:rPr>
              <a:t>Ways to implement Machine Learning Algorithms to predict the success of future campaigns based on historical data of mental health prediction dataset.</a:t>
            </a:r>
            <a:endParaRPr lang="en-US" sz="4375" dirty="0">
              <a:latin typeface="Arial Black" panose="020B0A04020102020204" charset="0"/>
              <a:cs typeface="Arial Black" panose="020B0A040201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949325" y="0"/>
            <a:ext cx="15579725" cy="9097010"/>
          </a:xfrm>
          <a:prstGeom prst="rect">
            <a:avLst/>
          </a:prstGeom>
          <a:solidFill>
            <a:srgbClr val="282C32"/>
          </a:solidFill>
        </p:spPr>
      </p:sp>
      <p:sp>
        <p:nvSpPr>
          <p:cNvPr id="3" name="Shape 1"/>
          <p:cNvSpPr/>
          <p:nvPr/>
        </p:nvSpPr>
        <p:spPr>
          <a:xfrm>
            <a:off x="-949325" y="0"/>
            <a:ext cx="15579725" cy="9097010"/>
          </a:xfrm>
          <a:prstGeom prst="rect">
            <a:avLst/>
          </a:prstGeom>
          <a:solidFill>
            <a:srgbClr val="282C32"/>
          </a:solidFill>
        </p:spPr>
      </p:sp>
      <p:sp>
        <p:nvSpPr>
          <p:cNvPr id="4" name="Text 2"/>
          <p:cNvSpPr/>
          <p:nvPr/>
        </p:nvSpPr>
        <p:spPr>
          <a:xfrm>
            <a:off x="-438785" y="1157605"/>
            <a:ext cx="12066905" cy="767715"/>
          </a:xfrm>
          <a:prstGeom prst="rect">
            <a:avLst/>
          </a:prstGeom>
          <a:noFill/>
        </p:spPr>
        <p:txBody>
          <a:bodyPr wrap="none" rtlCol="0" anchor="t"/>
          <a:lstStyle/>
          <a:p>
            <a:pPr marL="0" indent="0">
              <a:lnSpc>
                <a:spcPts val="5470"/>
              </a:lnSpc>
              <a:buNone/>
            </a:pPr>
            <a:r>
              <a:rPr lang="en-US" sz="6000" b="1" dirty="0">
                <a:solidFill>
                  <a:srgbClr val="60A9FF"/>
                </a:solidFill>
                <a:latin typeface="Times New Roman" panose="02020603050405020304" charset="0"/>
                <a:ea typeface="Barlow" pitchFamily="34" charset="-122"/>
                <a:cs typeface="Times New Roman" panose="02020603050405020304" charset="0"/>
              </a:rPr>
              <a:t> Jupyter Notebook Code Implementation</a:t>
            </a:r>
            <a:endParaRPr lang="en-US" sz="6000" b="1" dirty="0">
              <a:solidFill>
                <a:srgbClr val="60A9FF"/>
              </a:solidFill>
              <a:latin typeface="Times New Roman" panose="02020603050405020304" charset="0"/>
              <a:ea typeface="Barlow" pitchFamily="34" charset="-122"/>
              <a:cs typeface="Times New Roman" panose="02020603050405020304" charset="0"/>
            </a:endParaRPr>
          </a:p>
        </p:txBody>
      </p:sp>
      <p:pic>
        <p:nvPicPr>
          <p:cNvPr id="5" name="Image 0" descr="preencoded.png"/>
          <p:cNvPicPr>
            <a:picLocks noChangeAspect="1"/>
          </p:cNvPicPr>
          <p:nvPr/>
        </p:nvPicPr>
        <p:blipFill>
          <a:blip r:embed="rId1"/>
          <a:stretch>
            <a:fillRect/>
          </a:stretch>
        </p:blipFill>
        <p:spPr>
          <a:xfrm>
            <a:off x="1534795" y="2296160"/>
            <a:ext cx="3706495" cy="2378075"/>
          </a:xfrm>
          <a:prstGeom prst="rect">
            <a:avLst/>
          </a:prstGeom>
        </p:spPr>
      </p:pic>
      <p:sp>
        <p:nvSpPr>
          <p:cNvPr id="6" name="Text 3"/>
          <p:cNvSpPr/>
          <p:nvPr/>
        </p:nvSpPr>
        <p:spPr>
          <a:xfrm>
            <a:off x="715645" y="4725670"/>
            <a:ext cx="4525645" cy="767715"/>
          </a:xfrm>
          <a:prstGeom prst="rect">
            <a:avLst/>
          </a:prstGeom>
          <a:noFill/>
        </p:spPr>
        <p:txBody>
          <a:bodyPr wrap="square" rtlCol="0" anchor="t"/>
          <a:lstStyle/>
          <a:p>
            <a:pPr marL="0" indent="0" algn="l">
              <a:lnSpc>
                <a:spcPts val="2735"/>
              </a:lnSpc>
              <a:buNone/>
            </a:pPr>
            <a:r>
              <a:rPr lang="en-US" sz="3600" b="1" dirty="0">
                <a:solidFill>
                  <a:srgbClr val="60A9FF"/>
                </a:solidFill>
                <a:latin typeface="Times New Roman" panose="02020603050405020304" charset="0"/>
                <a:ea typeface="Barlow" pitchFamily="34" charset="-122"/>
                <a:cs typeface="Times New Roman" panose="02020603050405020304" charset="0"/>
              </a:rPr>
              <a:t>Introduction to Jupyter Notebook</a:t>
            </a:r>
            <a:endParaRPr lang="en-US" sz="3600" b="1" dirty="0">
              <a:solidFill>
                <a:srgbClr val="60A9FF"/>
              </a:solidFill>
              <a:latin typeface="Times New Roman" panose="02020603050405020304" charset="0"/>
              <a:ea typeface="Barlow" pitchFamily="34" charset="-122"/>
              <a:cs typeface="Times New Roman" panose="02020603050405020304" charset="0"/>
            </a:endParaRPr>
          </a:p>
        </p:txBody>
      </p:sp>
      <p:sp>
        <p:nvSpPr>
          <p:cNvPr id="7" name="Text 4"/>
          <p:cNvSpPr/>
          <p:nvPr/>
        </p:nvSpPr>
        <p:spPr>
          <a:xfrm>
            <a:off x="511810" y="5641975"/>
            <a:ext cx="4729480" cy="2327910"/>
          </a:xfrm>
          <a:prstGeom prst="rect">
            <a:avLst/>
          </a:prstGeom>
          <a:noFill/>
        </p:spPr>
        <p:txBody>
          <a:bodyPr wrap="square" rtlCol="0" anchor="t"/>
          <a:lstStyle/>
          <a:p>
            <a:pPr marL="0" indent="0" algn="l">
              <a:lnSpc>
                <a:spcPts val="2800"/>
              </a:lnSpc>
              <a:buNone/>
            </a:pPr>
            <a:r>
              <a:rPr lang="en-US" sz="2800" dirty="0">
                <a:solidFill>
                  <a:srgbClr val="EEEFF5"/>
                </a:solidFill>
                <a:latin typeface="Times New Roman" panose="02020603050405020304" charset="0"/>
                <a:ea typeface="Montserrat" pitchFamily="34" charset="-122"/>
                <a:cs typeface="Times New Roman" panose="02020603050405020304" charset="0"/>
              </a:rPr>
              <a:t>Learn how to set up and navigate Jupyter Notebook for implementing our campaign strategies.</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Image 1" descr="preencoded.png"/>
          <p:cNvPicPr>
            <a:picLocks noChangeAspect="1"/>
          </p:cNvPicPr>
          <p:nvPr/>
        </p:nvPicPr>
        <p:blipFill>
          <a:blip r:embed="rId2"/>
          <a:stretch>
            <a:fillRect/>
          </a:stretch>
        </p:blipFill>
        <p:spPr>
          <a:xfrm>
            <a:off x="5349240" y="2296160"/>
            <a:ext cx="3706495" cy="2378075"/>
          </a:xfrm>
          <a:prstGeom prst="rect">
            <a:avLst/>
          </a:prstGeom>
        </p:spPr>
      </p:pic>
      <p:sp>
        <p:nvSpPr>
          <p:cNvPr id="9" name="Text 5"/>
          <p:cNvSpPr/>
          <p:nvPr/>
        </p:nvSpPr>
        <p:spPr>
          <a:xfrm>
            <a:off x="4999355" y="4725670"/>
            <a:ext cx="3973830" cy="871855"/>
          </a:xfrm>
          <a:prstGeom prst="rect">
            <a:avLst/>
          </a:prstGeom>
          <a:noFill/>
        </p:spPr>
        <p:txBody>
          <a:bodyPr wrap="none" rtlCol="0" anchor="t"/>
          <a:lstStyle/>
          <a:p>
            <a:pPr marL="0" indent="0" algn="l">
              <a:lnSpc>
                <a:spcPts val="2735"/>
              </a:lnSpc>
              <a:buNone/>
            </a:pPr>
            <a:r>
              <a:rPr lang="en-US" sz="3600" b="1" dirty="0">
                <a:solidFill>
                  <a:srgbClr val="60A9FF"/>
                </a:solidFill>
                <a:latin typeface="Times New Roman" panose="02020603050405020304" charset="0"/>
                <a:ea typeface="Barlow" pitchFamily="34" charset="-122"/>
                <a:cs typeface="Times New Roman" panose="02020603050405020304" charset="0"/>
              </a:rPr>
              <a:t>Coding in Jupyter </a:t>
            </a:r>
            <a:endParaRPr lang="en-US" sz="3600" b="1" dirty="0">
              <a:solidFill>
                <a:srgbClr val="60A9FF"/>
              </a:solidFill>
              <a:latin typeface="Times New Roman" panose="02020603050405020304" charset="0"/>
              <a:ea typeface="Barlow" pitchFamily="34" charset="-122"/>
              <a:cs typeface="Times New Roman" panose="02020603050405020304" charset="0"/>
            </a:endParaRPr>
          </a:p>
          <a:p>
            <a:pPr marL="0" indent="0" algn="l">
              <a:lnSpc>
                <a:spcPts val="2735"/>
              </a:lnSpc>
              <a:buNone/>
            </a:pPr>
            <a:r>
              <a:rPr lang="en-US" sz="3600" b="1" dirty="0">
                <a:solidFill>
                  <a:srgbClr val="60A9FF"/>
                </a:solidFill>
                <a:latin typeface="Times New Roman" panose="02020603050405020304" charset="0"/>
                <a:ea typeface="Barlow" pitchFamily="34" charset="-122"/>
                <a:cs typeface="Times New Roman" panose="02020603050405020304" charset="0"/>
              </a:rPr>
              <a:t>Notebook</a:t>
            </a:r>
            <a:endParaRPr lang="en-US" sz="3600" b="1" dirty="0">
              <a:solidFill>
                <a:srgbClr val="60A9FF"/>
              </a:solidFill>
              <a:latin typeface="Times New Roman" panose="02020603050405020304" charset="0"/>
              <a:ea typeface="Barlow" pitchFamily="34" charset="-122"/>
              <a:cs typeface="Times New Roman" panose="02020603050405020304" charset="0"/>
            </a:endParaRPr>
          </a:p>
        </p:txBody>
      </p:sp>
      <p:sp>
        <p:nvSpPr>
          <p:cNvPr id="10" name="Text 6"/>
          <p:cNvSpPr/>
          <p:nvPr/>
        </p:nvSpPr>
        <p:spPr>
          <a:xfrm>
            <a:off x="4993640" y="5294630"/>
            <a:ext cx="4062095" cy="2675255"/>
          </a:xfrm>
          <a:prstGeom prst="rect">
            <a:avLst/>
          </a:prstGeom>
          <a:noFill/>
        </p:spPr>
        <p:txBody>
          <a:bodyPr wrap="square" rtlCol="0" anchor="t"/>
          <a:lstStyle/>
          <a:p>
            <a:pPr marL="0" indent="0" algn="l">
              <a:lnSpc>
                <a:spcPts val="2800"/>
              </a:lnSpc>
              <a:buNone/>
            </a:pPr>
            <a:endParaRPr lang="en-US" sz="2800" dirty="0">
              <a:solidFill>
                <a:srgbClr val="EEEFF5"/>
              </a:solidFill>
              <a:latin typeface="Times New Roman" panose="02020603050405020304" charset="0"/>
              <a:ea typeface="Montserrat" pitchFamily="34" charset="-122"/>
              <a:cs typeface="Times New Roman" panose="02020603050405020304" charset="0"/>
            </a:endParaRPr>
          </a:p>
          <a:p>
            <a:pPr marL="0" indent="0" algn="l">
              <a:lnSpc>
                <a:spcPts val="2800"/>
              </a:lnSpc>
              <a:buNone/>
            </a:pPr>
            <a:r>
              <a:rPr lang="en-US" sz="2800" dirty="0">
                <a:solidFill>
                  <a:srgbClr val="EEEFF5"/>
                </a:solidFill>
                <a:latin typeface="Times New Roman" panose="02020603050405020304" charset="0"/>
                <a:ea typeface="Montserrat" pitchFamily="34" charset="-122"/>
                <a:cs typeface="Times New Roman" panose="02020603050405020304" charset="0"/>
              </a:rPr>
              <a:t>Understand the basics of coding in Jupyter Notebook to effectively execute our campaign tasks.</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11" name="Image 2" descr="preencoded.png"/>
          <p:cNvPicPr>
            <a:picLocks noChangeAspect="1"/>
          </p:cNvPicPr>
          <p:nvPr/>
        </p:nvPicPr>
        <p:blipFill>
          <a:blip r:embed="rId3"/>
          <a:stretch>
            <a:fillRect/>
          </a:stretch>
        </p:blipFill>
        <p:spPr>
          <a:xfrm>
            <a:off x="9163685" y="2296160"/>
            <a:ext cx="3706495" cy="2378075"/>
          </a:xfrm>
          <a:prstGeom prst="rect">
            <a:avLst/>
          </a:prstGeom>
        </p:spPr>
      </p:pic>
      <p:sp>
        <p:nvSpPr>
          <p:cNvPr id="12" name="Text 7"/>
          <p:cNvSpPr/>
          <p:nvPr/>
        </p:nvSpPr>
        <p:spPr>
          <a:xfrm>
            <a:off x="9208135" y="4725670"/>
            <a:ext cx="2969895" cy="383540"/>
          </a:xfrm>
          <a:prstGeom prst="rect">
            <a:avLst/>
          </a:prstGeom>
          <a:noFill/>
        </p:spPr>
        <p:txBody>
          <a:bodyPr wrap="none" rtlCol="0" anchor="t"/>
          <a:lstStyle/>
          <a:p>
            <a:pPr marL="0" indent="0" algn="l">
              <a:lnSpc>
                <a:spcPts val="2735"/>
              </a:lnSpc>
              <a:buNone/>
            </a:pPr>
            <a:r>
              <a:rPr lang="en-US" sz="3600" b="1" dirty="0">
                <a:solidFill>
                  <a:srgbClr val="60A9FF"/>
                </a:solidFill>
                <a:latin typeface="Times New Roman" panose="02020603050405020304" charset="0"/>
                <a:ea typeface="Barlow" pitchFamily="34" charset="-122"/>
                <a:cs typeface="Times New Roman" panose="02020603050405020304" charset="0"/>
              </a:rPr>
              <a:t>Debugging Techniques</a:t>
            </a:r>
            <a:endParaRPr lang="en-US" sz="3600" b="1" dirty="0">
              <a:solidFill>
                <a:srgbClr val="60A9FF"/>
              </a:solidFill>
              <a:latin typeface="Times New Roman" panose="02020603050405020304" charset="0"/>
              <a:ea typeface="Barlow" pitchFamily="34" charset="-122"/>
              <a:cs typeface="Times New Roman" panose="02020603050405020304" charset="0"/>
            </a:endParaRPr>
          </a:p>
        </p:txBody>
      </p:sp>
      <p:sp>
        <p:nvSpPr>
          <p:cNvPr id="13" name="Text 8"/>
          <p:cNvSpPr/>
          <p:nvPr/>
        </p:nvSpPr>
        <p:spPr>
          <a:xfrm>
            <a:off x="9163685" y="5294630"/>
            <a:ext cx="3706495" cy="1963420"/>
          </a:xfrm>
          <a:prstGeom prst="rect">
            <a:avLst/>
          </a:prstGeom>
          <a:noFill/>
        </p:spPr>
        <p:txBody>
          <a:bodyPr wrap="square" rtlCol="0" anchor="t"/>
          <a:lstStyle/>
          <a:p>
            <a:pPr marL="0" indent="0" algn="l">
              <a:lnSpc>
                <a:spcPts val="2800"/>
              </a:lnSpc>
              <a:buNone/>
            </a:pPr>
            <a:r>
              <a:rPr lang="en-US" sz="2800" dirty="0">
                <a:solidFill>
                  <a:srgbClr val="EEEFF5"/>
                </a:solidFill>
                <a:latin typeface="Times New Roman" panose="02020603050405020304" charset="0"/>
                <a:ea typeface="Montserrat" pitchFamily="34" charset="-122"/>
                <a:cs typeface="Times New Roman" panose="02020603050405020304" charset="0"/>
              </a:rPr>
              <a:t>Discover useful debugging techniques to troubleshoot any issues encountered during the code implementation process.</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4" name="Text 2"/>
          <p:cNvSpPr/>
          <p:nvPr/>
        </p:nvSpPr>
        <p:spPr>
          <a:xfrm>
            <a:off x="2906395" y="1343660"/>
            <a:ext cx="6408420" cy="694690"/>
          </a:xfrm>
          <a:prstGeom prst="rect">
            <a:avLst/>
          </a:prstGeom>
          <a:noFill/>
        </p:spPr>
        <p:txBody>
          <a:bodyPr wrap="none" rtlCol="0" anchor="t"/>
          <a:lstStyle/>
          <a:p>
            <a:pPr marL="0" indent="0">
              <a:lnSpc>
                <a:spcPts val="5470"/>
              </a:lnSpc>
              <a:buNone/>
            </a:pPr>
            <a:r>
              <a:rPr lang="en-US" sz="7200" b="1" dirty="0">
                <a:solidFill>
                  <a:srgbClr val="60A9FF"/>
                </a:solidFill>
                <a:latin typeface="Arial Black" panose="020B0A04020102020204" charset="0"/>
                <a:ea typeface="Barlow" pitchFamily="34" charset="-122"/>
                <a:cs typeface="Arial Black" panose="020B0A04020102020204" charset="0"/>
              </a:rPr>
              <a:t>Procedure</a:t>
            </a:r>
            <a:endParaRPr lang="en-US" sz="7200" b="1" dirty="0">
              <a:solidFill>
                <a:srgbClr val="60A9FF"/>
              </a:solidFill>
              <a:latin typeface="Arial Black" panose="020B0A04020102020204" charset="0"/>
              <a:ea typeface="Barlow" pitchFamily="34" charset="-122"/>
              <a:cs typeface="Arial Black" panose="020B0A04020102020204" charset="0"/>
            </a:endParaRPr>
          </a:p>
        </p:txBody>
      </p:sp>
      <p:sp>
        <p:nvSpPr>
          <p:cNvPr id="5" name="Shape 3"/>
          <p:cNvSpPr/>
          <p:nvPr/>
        </p:nvSpPr>
        <p:spPr>
          <a:xfrm>
            <a:off x="1760220" y="2759750"/>
            <a:ext cx="3555206" cy="3848695"/>
          </a:xfrm>
          <a:prstGeom prst="roundRect">
            <a:avLst>
              <a:gd name="adj" fmla="val 3750"/>
            </a:avLst>
          </a:prstGeom>
          <a:solidFill>
            <a:srgbClr val="282C32"/>
          </a:solidFill>
        </p:spPr>
      </p:sp>
      <p:sp>
        <p:nvSpPr>
          <p:cNvPr id="6" name="Text 4"/>
          <p:cNvSpPr/>
          <p:nvPr/>
        </p:nvSpPr>
        <p:spPr>
          <a:xfrm>
            <a:off x="1042670" y="2981960"/>
            <a:ext cx="4050665" cy="694690"/>
          </a:xfrm>
          <a:prstGeom prst="rect">
            <a:avLst/>
          </a:prstGeom>
          <a:noFill/>
        </p:spPr>
        <p:txBody>
          <a:bodyPr wrap="square" rtlCol="0" anchor="t"/>
          <a:lstStyle/>
          <a:p>
            <a:pPr marL="0" indent="0">
              <a:lnSpc>
                <a:spcPts val="2735"/>
              </a:lnSpc>
              <a:buNone/>
            </a:pPr>
            <a:r>
              <a:rPr lang="en-US" sz="2800" b="1" dirty="0">
                <a:solidFill>
                  <a:srgbClr val="60A9FF"/>
                </a:solidFill>
                <a:latin typeface="Arial Black" panose="020B0A04020102020204" charset="0"/>
                <a:ea typeface="Barlow" pitchFamily="34" charset="-122"/>
                <a:cs typeface="Arial Black" panose="020B0A04020102020204" charset="0"/>
              </a:rPr>
              <a:t>Jupyter Notebook Code Implementation</a:t>
            </a:r>
            <a:endParaRPr lang="en-US" sz="2800" b="1" dirty="0">
              <a:solidFill>
                <a:srgbClr val="60A9FF"/>
              </a:solidFill>
              <a:latin typeface="Arial Black" panose="020B0A04020102020204" charset="0"/>
              <a:ea typeface="Barlow" pitchFamily="34" charset="-122"/>
              <a:cs typeface="Arial Black" panose="020B0A04020102020204" charset="0"/>
            </a:endParaRPr>
          </a:p>
        </p:txBody>
      </p:sp>
      <p:sp>
        <p:nvSpPr>
          <p:cNvPr id="7" name="Text 5"/>
          <p:cNvSpPr/>
          <p:nvPr/>
        </p:nvSpPr>
        <p:spPr>
          <a:xfrm>
            <a:off x="1128395" y="4176395"/>
            <a:ext cx="3964940" cy="2710180"/>
          </a:xfrm>
          <a:prstGeom prst="rect">
            <a:avLst/>
          </a:prstGeom>
          <a:noFill/>
        </p:spPr>
        <p:txBody>
          <a:bodyPr wrap="square" rtlCol="0" anchor="t"/>
          <a:lstStyle/>
          <a:p>
            <a:pPr marL="0" indent="0">
              <a:lnSpc>
                <a:spcPts val="2800"/>
              </a:lnSpc>
              <a:buNone/>
            </a:pPr>
            <a:r>
              <a:rPr lang="en-US" sz="3200" dirty="0">
                <a:solidFill>
                  <a:srgbClr val="EEEFF5"/>
                </a:solidFill>
                <a:latin typeface="Times New Roman" panose="02020603050405020304" charset="0"/>
                <a:ea typeface="Montserrat" pitchFamily="34" charset="-122"/>
                <a:cs typeface="Times New Roman" panose="02020603050405020304" charset="0"/>
              </a:rPr>
              <a:t>Get hands-on experience with Jupyter Notebook to implement different aspects of the campaig</a:t>
            </a:r>
            <a:r>
              <a:rPr lang="en-US" sz="3200" dirty="0">
                <a:solidFill>
                  <a:srgbClr val="EEEFF5"/>
                </a:solidFill>
                <a:latin typeface="Montserrat" pitchFamily="34" charset="0"/>
                <a:ea typeface="Montserrat" pitchFamily="34" charset="-122"/>
                <a:cs typeface="Montserrat" pitchFamily="34" charset="-120"/>
              </a:rPr>
              <a:t>n.</a:t>
            </a:r>
            <a:endParaRPr lang="en-US" sz="3200" dirty="0">
              <a:solidFill>
                <a:srgbClr val="EEEFF5"/>
              </a:solidFill>
              <a:latin typeface="Montserrat" pitchFamily="34" charset="0"/>
              <a:ea typeface="Montserrat" pitchFamily="34" charset="-122"/>
              <a:cs typeface="Montserrat" pitchFamily="34" charset="-120"/>
            </a:endParaRPr>
          </a:p>
        </p:txBody>
      </p:sp>
      <p:sp>
        <p:nvSpPr>
          <p:cNvPr id="8" name="Shape 6"/>
          <p:cNvSpPr/>
          <p:nvPr/>
        </p:nvSpPr>
        <p:spPr>
          <a:xfrm>
            <a:off x="5537597" y="2759750"/>
            <a:ext cx="3555206" cy="3848695"/>
          </a:xfrm>
          <a:prstGeom prst="roundRect">
            <a:avLst>
              <a:gd name="adj" fmla="val 3750"/>
            </a:avLst>
          </a:prstGeom>
          <a:solidFill>
            <a:srgbClr val="282C32"/>
          </a:solidFill>
        </p:spPr>
      </p:sp>
      <p:sp>
        <p:nvSpPr>
          <p:cNvPr id="9" name="Text 7"/>
          <p:cNvSpPr/>
          <p:nvPr/>
        </p:nvSpPr>
        <p:spPr>
          <a:xfrm>
            <a:off x="5288915" y="2981960"/>
            <a:ext cx="3582035" cy="894715"/>
          </a:xfrm>
          <a:prstGeom prst="rect">
            <a:avLst/>
          </a:prstGeom>
          <a:noFill/>
        </p:spPr>
        <p:txBody>
          <a:bodyPr wrap="square" rtlCol="0" anchor="t"/>
          <a:lstStyle/>
          <a:p>
            <a:pPr marL="0" indent="0">
              <a:lnSpc>
                <a:spcPts val="2735"/>
              </a:lnSpc>
              <a:buNone/>
            </a:pPr>
            <a:r>
              <a:rPr lang="en-US" sz="2800" b="1" dirty="0">
                <a:solidFill>
                  <a:srgbClr val="60A9FF"/>
                </a:solidFill>
                <a:latin typeface="Arial Black" panose="020B0A04020102020204" charset="0"/>
                <a:ea typeface="Barlow" pitchFamily="34" charset="-122"/>
                <a:cs typeface="Arial Black" panose="020B0A04020102020204" charset="0"/>
              </a:rPr>
              <a:t>Data Extraction in Notebook</a:t>
            </a:r>
            <a:endParaRPr lang="en-US" sz="2800" b="1" dirty="0">
              <a:solidFill>
                <a:srgbClr val="60A9FF"/>
              </a:solidFill>
              <a:latin typeface="Arial Black" panose="020B0A04020102020204" charset="0"/>
              <a:ea typeface="Barlow" pitchFamily="34" charset="-122"/>
              <a:cs typeface="Arial Black" panose="020B0A04020102020204" charset="0"/>
            </a:endParaRPr>
          </a:p>
        </p:txBody>
      </p:sp>
      <p:sp>
        <p:nvSpPr>
          <p:cNvPr id="10" name="Text 8"/>
          <p:cNvSpPr/>
          <p:nvPr/>
        </p:nvSpPr>
        <p:spPr>
          <a:xfrm>
            <a:off x="5478145" y="4163060"/>
            <a:ext cx="3392805" cy="2223135"/>
          </a:xfrm>
          <a:prstGeom prst="rect">
            <a:avLst/>
          </a:prstGeom>
          <a:noFill/>
        </p:spPr>
        <p:txBody>
          <a:bodyPr wrap="square" rtlCol="0" anchor="t"/>
          <a:lstStyle/>
          <a:p>
            <a:pPr marL="0" indent="0">
              <a:lnSpc>
                <a:spcPts val="2800"/>
              </a:lnSpc>
              <a:buNone/>
            </a:pPr>
            <a:r>
              <a:rPr lang="en-US" sz="3200" dirty="0">
                <a:solidFill>
                  <a:srgbClr val="EEEFF5"/>
                </a:solidFill>
                <a:latin typeface="Times New Roman" panose="02020603050405020304" charset="0"/>
                <a:ea typeface="Montserrat" pitchFamily="34" charset="-122"/>
                <a:cs typeface="Times New Roman" panose="02020603050405020304" charset="0"/>
              </a:rPr>
              <a:t>Learn how to effectively extract data using Jupyter Notebook for our campaign.</a:t>
            </a:r>
            <a:endParaRPr lang="en-US" sz="3200" dirty="0">
              <a:solidFill>
                <a:srgbClr val="EEEFF5"/>
              </a:solidFill>
              <a:latin typeface="Times New Roman" panose="02020603050405020304" charset="0"/>
              <a:ea typeface="Montserrat" pitchFamily="34" charset="-122"/>
              <a:cs typeface="Times New Roman" panose="02020603050405020304" charset="0"/>
            </a:endParaRPr>
          </a:p>
        </p:txBody>
      </p:sp>
      <p:sp>
        <p:nvSpPr>
          <p:cNvPr id="11" name="Shape 9"/>
          <p:cNvSpPr/>
          <p:nvPr/>
        </p:nvSpPr>
        <p:spPr>
          <a:xfrm>
            <a:off x="9314974" y="2759750"/>
            <a:ext cx="3555206" cy="3848695"/>
          </a:xfrm>
          <a:prstGeom prst="roundRect">
            <a:avLst>
              <a:gd name="adj" fmla="val 3750"/>
            </a:avLst>
          </a:prstGeom>
          <a:solidFill>
            <a:srgbClr val="282C32"/>
          </a:solidFill>
        </p:spPr>
      </p:sp>
      <p:sp>
        <p:nvSpPr>
          <p:cNvPr id="12" name="Text 10"/>
          <p:cNvSpPr/>
          <p:nvPr/>
        </p:nvSpPr>
        <p:spPr>
          <a:xfrm>
            <a:off x="9537144" y="2981920"/>
            <a:ext cx="3110865" cy="694373"/>
          </a:xfrm>
          <a:prstGeom prst="rect">
            <a:avLst/>
          </a:prstGeom>
          <a:noFill/>
        </p:spPr>
        <p:txBody>
          <a:bodyPr wrap="square" rtlCol="0" anchor="t"/>
          <a:lstStyle/>
          <a:p>
            <a:pPr marL="0" indent="0">
              <a:lnSpc>
                <a:spcPts val="2735"/>
              </a:lnSpc>
              <a:buNone/>
            </a:pPr>
            <a:r>
              <a:rPr lang="en-US" sz="2800" b="1" dirty="0">
                <a:solidFill>
                  <a:srgbClr val="60A9FF"/>
                </a:solidFill>
                <a:latin typeface="Arial Black" panose="020B0A04020102020204" charset="0"/>
                <a:ea typeface="Barlow" pitchFamily="34" charset="-122"/>
                <a:cs typeface="Arial Black" panose="020B0A04020102020204" charset="0"/>
              </a:rPr>
              <a:t>Machine Learning Algorithms</a:t>
            </a:r>
            <a:endParaRPr lang="en-US" sz="2800" b="1" dirty="0">
              <a:solidFill>
                <a:srgbClr val="60A9FF"/>
              </a:solidFill>
              <a:latin typeface="Arial Black" panose="020B0A04020102020204" charset="0"/>
              <a:ea typeface="Barlow" pitchFamily="34" charset="-122"/>
              <a:cs typeface="Arial Black" panose="020B0A04020102020204" charset="0"/>
            </a:endParaRPr>
          </a:p>
        </p:txBody>
      </p:sp>
      <p:sp>
        <p:nvSpPr>
          <p:cNvPr id="13" name="Text 11"/>
          <p:cNvSpPr/>
          <p:nvPr/>
        </p:nvSpPr>
        <p:spPr>
          <a:xfrm>
            <a:off x="9591040" y="4163060"/>
            <a:ext cx="4411980" cy="3119120"/>
          </a:xfrm>
          <a:prstGeom prst="rect">
            <a:avLst/>
          </a:prstGeom>
          <a:noFill/>
        </p:spPr>
        <p:txBody>
          <a:bodyPr wrap="square" rtlCol="0" anchor="t"/>
          <a:lstStyle/>
          <a:p>
            <a:pPr marL="0" indent="0">
              <a:lnSpc>
                <a:spcPts val="2800"/>
              </a:lnSpc>
              <a:buNone/>
            </a:pPr>
            <a:r>
              <a:rPr lang="en-US" sz="3200" dirty="0">
                <a:solidFill>
                  <a:srgbClr val="EEEFF5"/>
                </a:solidFill>
                <a:latin typeface="Times New Roman" panose="02020603050405020304" charset="0"/>
                <a:ea typeface="Montserrat" pitchFamily="34" charset="-122"/>
                <a:cs typeface="Times New Roman" panose="02020603050405020304" charset="0"/>
              </a:rPr>
              <a:t>Discover the power of machine learning algorithms like Random Forest, K Classifier, CNN, KNN, and Gradient Descent for enhancing our campaign.</a:t>
            </a:r>
            <a:endParaRPr lang="en-US" sz="3200" dirty="0">
              <a:solidFill>
                <a:srgbClr val="EEEFF5"/>
              </a:solidFill>
              <a:latin typeface="Times New Roman" panose="02020603050405020304" charset="0"/>
              <a:ea typeface="Montserrat" pitchFamily="34" charset="-122"/>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5999480" y="946785"/>
            <a:ext cx="7797800" cy="1987550"/>
          </a:xfrm>
          <a:prstGeom prst="rect">
            <a:avLst/>
          </a:prstGeom>
          <a:noFill/>
        </p:spPr>
        <p:txBody>
          <a:bodyPr wrap="square" rtlCol="0" anchor="t"/>
          <a:lstStyle/>
          <a:p>
            <a:pPr marL="0" indent="0">
              <a:lnSpc>
                <a:spcPts val="5470"/>
              </a:lnSpc>
              <a:buNone/>
            </a:pPr>
            <a:r>
              <a:rPr lang="en-US" sz="6600" b="1" dirty="0">
                <a:solidFill>
                  <a:srgbClr val="60A9FF"/>
                </a:solidFill>
                <a:latin typeface="Times New Roman" panose="02020603050405020304" charset="0"/>
                <a:ea typeface="Barlow" pitchFamily="34" charset="-122"/>
                <a:cs typeface="Times New Roman" panose="02020603050405020304" charset="0"/>
              </a:rPr>
              <a:t>Data Collection and Preparation:</a:t>
            </a:r>
            <a:endParaRPr lang="en-US" sz="66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5969635" y="2583815"/>
            <a:ext cx="7827645" cy="2703195"/>
          </a:xfrm>
          <a:prstGeom prst="rect">
            <a:avLst/>
          </a:prstGeom>
          <a:noFill/>
        </p:spPr>
        <p:txBody>
          <a:bodyPr wrap="square" rtlCol="0" anchor="t"/>
          <a:lstStyle/>
          <a:p>
            <a:pPr marL="342900" indent="-342900" algn="l">
              <a:lnSpc>
                <a:spcPts val="2800"/>
              </a:lnSpc>
              <a:buSzPct val="100000"/>
              <a:buChar char="•"/>
            </a:pPr>
            <a:r>
              <a:rPr lang="en-US" sz="3200" dirty="0">
                <a:solidFill>
                  <a:srgbClr val="EEEFF5"/>
                </a:solidFill>
                <a:latin typeface="Times New Roman" panose="02020603050405020304" charset="0"/>
                <a:ea typeface="Montserrat" pitchFamily="34" charset="-122"/>
                <a:cs typeface="Times New Roman" panose="02020603050405020304" charset="0"/>
              </a:rPr>
              <a:t>Gather historical data on past campaigns. This data should include various features like campaign type, target audience, messaging, channels used, timing, and the outcome (e.g., conversion rate, ROI).</a:t>
            </a:r>
            <a:endParaRPr lang="en-US" sz="3200" dirty="0">
              <a:solidFill>
                <a:srgbClr val="EEEFF5"/>
              </a:solidFill>
              <a:latin typeface="Times New Roman" panose="02020603050405020304" charset="0"/>
              <a:ea typeface="Montserrat" pitchFamily="34" charset="-122"/>
              <a:cs typeface="Times New Roman" panose="02020603050405020304" charset="0"/>
            </a:endParaRPr>
          </a:p>
        </p:txBody>
      </p:sp>
      <p:sp>
        <p:nvSpPr>
          <p:cNvPr id="7" name="Text 4"/>
          <p:cNvSpPr/>
          <p:nvPr/>
        </p:nvSpPr>
        <p:spPr>
          <a:xfrm>
            <a:off x="6354445" y="5375275"/>
            <a:ext cx="7442200" cy="1586230"/>
          </a:xfrm>
          <a:prstGeom prst="rect">
            <a:avLst/>
          </a:prstGeom>
          <a:noFill/>
        </p:spPr>
        <p:txBody>
          <a:bodyPr wrap="square" rtlCol="0" anchor="t"/>
          <a:lstStyle/>
          <a:p>
            <a:pPr marL="342900" indent="-342900" algn="l">
              <a:lnSpc>
                <a:spcPts val="2800"/>
              </a:lnSpc>
              <a:buSzPct val="100000"/>
              <a:buChar char="•"/>
            </a:pPr>
            <a:r>
              <a:rPr lang="en-US" sz="3200" dirty="0">
                <a:solidFill>
                  <a:srgbClr val="EEEFF5"/>
                </a:solidFill>
                <a:latin typeface="Times New Roman" panose="02020603050405020304" charset="0"/>
                <a:ea typeface="Montserrat" pitchFamily="34" charset="-122"/>
                <a:cs typeface="Times New Roman" panose="02020603050405020304" charset="0"/>
              </a:rPr>
              <a:t>Clean and preprocess the data to handle missing values, outliers, and ensure data consistency.</a:t>
            </a:r>
            <a:endParaRPr lang="en-US" sz="32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9" name="Picture 8" descr="download (1)"/>
          <p:cNvPicPr>
            <a:picLocks noChangeAspect="1"/>
          </p:cNvPicPr>
          <p:nvPr/>
        </p:nvPicPr>
        <p:blipFill>
          <a:blip r:embed="rId2"/>
          <a:srcRect b="15167"/>
          <a:stretch>
            <a:fillRect/>
          </a:stretch>
        </p:blipFill>
        <p:spPr>
          <a:xfrm>
            <a:off x="936625" y="593725"/>
            <a:ext cx="4549775" cy="2987040"/>
          </a:xfrm>
          <a:prstGeom prst="rect">
            <a:avLst/>
          </a:prstGeom>
        </p:spPr>
      </p:pic>
      <p:pic>
        <p:nvPicPr>
          <p:cNvPr id="10" name="Picture 9" descr="download"/>
          <p:cNvPicPr>
            <a:picLocks noChangeAspect="1"/>
          </p:cNvPicPr>
          <p:nvPr/>
        </p:nvPicPr>
        <p:blipFill>
          <a:blip r:embed="rId3"/>
          <a:stretch>
            <a:fillRect/>
          </a:stretch>
        </p:blipFill>
        <p:spPr>
          <a:xfrm>
            <a:off x="898525" y="4114800"/>
            <a:ext cx="4542155" cy="2891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1795145" y="854710"/>
            <a:ext cx="5388610" cy="2830195"/>
          </a:xfrm>
          <a:prstGeom prst="rect">
            <a:avLst/>
          </a:prstGeom>
          <a:noFill/>
        </p:spPr>
        <p:txBody>
          <a:bodyPr wrap="none" rtlCol="0" anchor="t"/>
          <a:lstStyle/>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Feature </a:t>
            </a:r>
            <a:endParaRPr lang="en-US" sz="7200" b="1" dirty="0">
              <a:solidFill>
                <a:srgbClr val="60A9FF"/>
              </a:solidFill>
              <a:latin typeface="Times New Roman" panose="02020603050405020304" charset="0"/>
              <a:ea typeface="Barlow" pitchFamily="34" charset="-122"/>
              <a:cs typeface="Times New Roman" panose="02020603050405020304" charset="0"/>
            </a:endParaRPr>
          </a:p>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Engineering:</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464820" y="2308860"/>
            <a:ext cx="7119620" cy="4211320"/>
          </a:xfrm>
          <a:prstGeom prst="rect">
            <a:avLst/>
          </a:prstGeom>
          <a:noFill/>
        </p:spPr>
        <p:txBody>
          <a:bodyPr wrap="square" rtlCol="0" anchor="t"/>
          <a:lstStyle/>
          <a:p>
            <a:pPr marL="342900" indent="-342900" algn="l">
              <a:lnSpc>
                <a:spcPts val="2800"/>
              </a:lnSpc>
              <a:buSzPct val="100000"/>
              <a:buChar char="•"/>
            </a:pPr>
            <a:endParaRPr lang="en-US" sz="3600" dirty="0">
              <a:solidFill>
                <a:srgbClr val="EEEFF5"/>
              </a:solidFill>
              <a:latin typeface="Times New Roman" panose="02020603050405020304" charset="0"/>
              <a:ea typeface="Montserrat" pitchFamily="34" charset="-122"/>
              <a:cs typeface="Times New Roman" panose="02020603050405020304" charset="0"/>
            </a:endParaRPr>
          </a:p>
          <a:p>
            <a:pPr marL="342900" indent="-342900" algn="l">
              <a:lnSpc>
                <a:spcPts val="2800"/>
              </a:lnSpc>
              <a:buSzPct val="100000"/>
              <a:buChar char="•"/>
            </a:pPr>
            <a:endParaRPr lang="en-US" sz="3600" dirty="0">
              <a:solidFill>
                <a:srgbClr val="EEEFF5"/>
              </a:solidFill>
              <a:latin typeface="Times New Roman" panose="02020603050405020304" charset="0"/>
              <a:ea typeface="Montserrat" pitchFamily="34" charset="-122"/>
              <a:cs typeface="Times New Roman" panose="02020603050405020304" charset="0"/>
            </a:endParaRPr>
          </a:p>
          <a:p>
            <a:pPr marL="342900" indent="-342900" algn="l">
              <a:lnSpc>
                <a:spcPts val="2800"/>
              </a:lnSpc>
              <a:buSzPct val="100000"/>
              <a:buChar char="•"/>
            </a:pPr>
            <a:r>
              <a:rPr lang="en-US" sz="3600" dirty="0">
                <a:solidFill>
                  <a:srgbClr val="EEEFF5"/>
                </a:solidFill>
                <a:latin typeface="Times New Roman" panose="02020603050405020304" charset="0"/>
                <a:ea typeface="Montserrat" pitchFamily="34" charset="-122"/>
                <a:cs typeface="Times New Roman" panose="02020603050405020304" charset="0"/>
              </a:rPr>
              <a:t>Create relevant features from the raw data that can help the machine learning model make accurate predictions. For example, you might create features like day of the week, seasonality, or customer segmentation based on demographics.</a:t>
            </a:r>
            <a:endParaRPr lang="en-US" sz="36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1)"/>
          <p:cNvPicPr>
            <a:picLocks noChangeAspect="1"/>
          </p:cNvPicPr>
          <p:nvPr/>
        </p:nvPicPr>
        <p:blipFill>
          <a:blip r:embed="rId2"/>
          <a:srcRect t="18026"/>
          <a:stretch>
            <a:fillRect/>
          </a:stretch>
        </p:blipFill>
        <p:spPr>
          <a:xfrm>
            <a:off x="7616825" y="2808605"/>
            <a:ext cx="6684645" cy="42983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1760220" y="4456628"/>
            <a:ext cx="4443889" cy="694373"/>
          </a:xfrm>
          <a:prstGeom prst="rect">
            <a:avLst/>
          </a:prstGeom>
          <a:noFill/>
        </p:spPr>
        <p:txBody>
          <a:bodyPr wrap="none" rtlCol="0" anchor="t"/>
          <a:lstStyle/>
          <a:p>
            <a:pPr marL="0" indent="0">
              <a:lnSpc>
                <a:spcPts val="5470"/>
              </a:lnSpc>
              <a:buNone/>
            </a:pPr>
            <a:r>
              <a:rPr lang="en-US" sz="6600" b="1" dirty="0">
                <a:solidFill>
                  <a:srgbClr val="60A9FF"/>
                </a:solidFill>
                <a:latin typeface="Times New Roman" panose="02020603050405020304" charset="0"/>
                <a:ea typeface="Barlow" pitchFamily="34" charset="-122"/>
                <a:cs typeface="Times New Roman" panose="02020603050405020304" charset="0"/>
              </a:rPr>
              <a:t>Data Splitting:</a:t>
            </a:r>
            <a:endParaRPr lang="en-US" sz="66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2115622" y="5484257"/>
            <a:ext cx="10754558" cy="1066205"/>
          </a:xfrm>
          <a:prstGeom prst="rect">
            <a:avLst/>
          </a:prstGeom>
          <a:noFill/>
        </p:spPr>
        <p:txBody>
          <a:bodyPr wrap="square" rtlCol="0" anchor="t"/>
          <a:lstStyle/>
          <a:p>
            <a:pPr marL="342900" indent="-342900" algn="l">
              <a:lnSpc>
                <a:spcPts val="2800"/>
              </a:lnSpc>
              <a:buSzPct val="100000"/>
              <a:buChar char="•"/>
            </a:pPr>
            <a:r>
              <a:rPr lang="en-US" sz="3200" dirty="0">
                <a:solidFill>
                  <a:srgbClr val="EEEFF5"/>
                </a:solidFill>
                <a:latin typeface="Times New Roman" panose="02020603050405020304" charset="0"/>
                <a:ea typeface="Montserrat" pitchFamily="34" charset="-122"/>
                <a:cs typeface="Times New Roman" panose="02020603050405020304" charset="0"/>
              </a:rPr>
              <a:t>Split your dataset into training, validation, and test sets. The training set is used to train the machine learning model, the validation set is used to tune hyperparameters and evaluate model performance during development, and the test set is reserved for final model evaluation.</a:t>
            </a:r>
            <a:endParaRPr lang="en-US" sz="32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2)"/>
          <p:cNvPicPr>
            <a:picLocks noChangeAspect="1"/>
          </p:cNvPicPr>
          <p:nvPr/>
        </p:nvPicPr>
        <p:blipFill>
          <a:blip r:embed="rId2"/>
          <a:stretch>
            <a:fillRect/>
          </a:stretch>
        </p:blipFill>
        <p:spPr>
          <a:xfrm>
            <a:off x="2154555" y="783590"/>
            <a:ext cx="9704070" cy="30105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6494</Words>
  <Application>WPS Presentation</Application>
  <PresentationFormat>On-screen Show (16:9)</PresentationFormat>
  <Paragraphs>204</Paragraphs>
  <Slides>33</Slides>
  <Notes>22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33</vt:i4>
      </vt:variant>
    </vt:vector>
  </HeadingPairs>
  <TitlesOfParts>
    <vt:vector size="50" baseType="lpstr">
      <vt:lpstr>Arial</vt:lpstr>
      <vt:lpstr>SimSun</vt:lpstr>
      <vt:lpstr>Wingdings</vt:lpstr>
      <vt:lpstr>Arial Black</vt:lpstr>
      <vt:lpstr>Barlow</vt:lpstr>
      <vt:lpstr>Microsoft Sans Serif</vt:lpstr>
      <vt:lpstr>Times New Roman</vt:lpstr>
      <vt:lpstr>Montserrat</vt:lpstr>
      <vt:lpstr>Montserrat</vt:lpstr>
      <vt:lpstr>Montserrat</vt:lpstr>
      <vt:lpstr>Microsoft YaHei</vt:lpstr>
      <vt:lpstr>Arial Unicode MS</vt:lpstr>
      <vt:lpstr>Calibri</vt:lpstr>
      <vt:lpstr>Segoe Print</vt:lpstr>
      <vt:lpstr>MingLiU-ExtB</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admin</cp:lastModifiedBy>
  <cp:revision>7</cp:revision>
  <dcterms:created xsi:type="dcterms:W3CDTF">2023-10-10T09:36:00Z</dcterms:created>
  <dcterms:modified xsi:type="dcterms:W3CDTF">2023-10-11T05:59:14Z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6DB0FC739ECF495F93FD4A2BE0684D5C_13</vt:lpwstr>
  </property>
  <property fmtid="{D5CDD505-2E9C-101B-9397-08002B2CF9AE}" pid="3" name="KSOProductBuildVer">
    <vt:lpwstr>1033-12.2.0.13215</vt:lpwstr>
  </property>
</Properties>
</file>